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2" roundtripDataSignature="AMtx7mi5ak8uZQI1tYnbm6nWqZtqEjpA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E48705-9253-4498-A5DB-1650D8E575F6}">
  <a:tblStyle styleId="{A9E48705-9253-4498-A5DB-1650D8E575F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B496AD4-6C00-4499-A616-B525D792C9B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customschemas.google.com/relationships/presentationmetadata" Target="metadata"/><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revisar cosas fundamentales</a:t>
            </a:r>
            <a:endParaRPr/>
          </a:p>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1000"/>
              </a:spcBef>
              <a:spcAft>
                <a:spcPts val="0"/>
              </a:spcAft>
              <a:buClr>
                <a:schemeClr val="dk1"/>
              </a:buClr>
              <a:buSzPts val="1000"/>
              <a:buFont typeface="Calibri"/>
              <a:buChar char="-"/>
            </a:pPr>
            <a:r>
              <a:rPr lang="en-US" sz="1000">
                <a:solidFill>
                  <a:schemeClr val="dk1"/>
                </a:solidFill>
              </a:rPr>
              <a:t>Las referencias que hemos considerado </a:t>
            </a:r>
            <a:r>
              <a:rPr lang="en-US" sz="1000"/>
              <a:t>sólo</a:t>
            </a:r>
            <a:r>
              <a:rPr lang="en-US" sz="1000">
                <a:solidFill>
                  <a:schemeClr val="dk1"/>
                </a:solidFill>
              </a:rPr>
              <a:t> corresponde a parte de la evidencia generada desde hace 60 años atrás, y </a:t>
            </a:r>
            <a:r>
              <a:rPr lang="en-US" sz="1000"/>
              <a:t>aún</a:t>
            </a:r>
            <a:r>
              <a:rPr lang="en-US" sz="1000">
                <a:solidFill>
                  <a:schemeClr val="dk1"/>
                </a:solidFill>
              </a:rPr>
              <a:t> no se ha puesto explícitamente en el currículum. </a:t>
            </a:r>
            <a:endParaRPr sz="1000">
              <a:solidFill>
                <a:schemeClr val="dk1"/>
              </a:solidFill>
            </a:endParaRPr>
          </a:p>
          <a:p>
            <a:pPr indent="-228600" lvl="0" marL="457200" rtl="0" algn="l">
              <a:lnSpc>
                <a:spcPct val="115000"/>
              </a:lnSpc>
              <a:spcBef>
                <a:spcPts val="0"/>
              </a:spcBef>
              <a:spcAft>
                <a:spcPts val="0"/>
              </a:spcAft>
              <a:buClr>
                <a:schemeClr val="dk1"/>
              </a:buClr>
              <a:buSzPts val="1600"/>
              <a:buFont typeface="Calibri"/>
              <a:buNone/>
            </a:pPr>
            <a:r>
              <a:t/>
            </a:r>
            <a:endParaRPr sz="1600">
              <a:solidFill>
                <a:schemeClr val="dk1"/>
              </a:solidFill>
            </a:endParaRPr>
          </a:p>
          <a:p>
            <a:pPr indent="-50800" lvl="0" marL="228600" rtl="0" algn="l">
              <a:lnSpc>
                <a:spcPct val="115000"/>
              </a:lnSpc>
              <a:spcBef>
                <a:spcPts val="1000"/>
              </a:spcBef>
              <a:spcAft>
                <a:spcPts val="0"/>
              </a:spcAft>
              <a:buClr>
                <a:schemeClr val="dk1"/>
              </a:buClr>
              <a:buSzPts val="1100"/>
              <a:buFont typeface="Arial"/>
              <a:buNone/>
            </a:pPr>
            <a:r>
              <a:t/>
            </a:r>
            <a:endParaRPr sz="2400">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75" name="Google Shape;775;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7" name="Shape 17"/>
        <p:cNvGrpSpPr/>
        <p:nvPr/>
      </p:nvGrpSpPr>
      <p:grpSpPr>
        <a:xfrm>
          <a:off x="0" y="0"/>
          <a:ext cx="0" cy="0"/>
          <a:chOff x="0" y="0"/>
          <a:chExt cx="0" cy="0"/>
        </a:xfrm>
      </p:grpSpPr>
      <p:sp>
        <p:nvSpPr>
          <p:cNvPr id="18" name="Google Shape;18;p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4" name="Shape 74"/>
        <p:cNvGrpSpPr/>
        <p:nvPr/>
      </p:nvGrpSpPr>
      <p:grpSpPr>
        <a:xfrm>
          <a:off x="0" y="0"/>
          <a:ext cx="0" cy="0"/>
          <a:chOff x="0" y="0"/>
          <a:chExt cx="0" cy="0"/>
        </a:xfrm>
      </p:grpSpPr>
      <p:sp>
        <p:nvSpPr>
          <p:cNvPr id="75" name="Google Shape;75;p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87"/>
          <p:cNvSpPr/>
          <p:nvPr>
            <p:ph idx="2" type="pic"/>
          </p:nvPr>
        </p:nvSpPr>
        <p:spPr>
          <a:xfrm>
            <a:off x="5183188" y="987425"/>
            <a:ext cx="6172200" cy="4873625"/>
          </a:xfrm>
          <a:prstGeom prst="rect">
            <a:avLst/>
          </a:prstGeom>
          <a:noFill/>
          <a:ln>
            <a:noFill/>
          </a:ln>
        </p:spPr>
      </p:sp>
      <p:sp>
        <p:nvSpPr>
          <p:cNvPr id="77" name="Google Shape;77;p8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spTree>
      <p:nvGrpSpPr>
        <p:cNvPr id="81" name="Shape 81"/>
        <p:cNvGrpSpPr/>
        <p:nvPr/>
      </p:nvGrpSpPr>
      <p:grpSpPr>
        <a:xfrm>
          <a:off x="0" y="0"/>
          <a:ext cx="0" cy="0"/>
          <a:chOff x="0" y="0"/>
          <a:chExt cx="0" cy="0"/>
        </a:xfrm>
      </p:grpSpPr>
      <p:sp>
        <p:nvSpPr>
          <p:cNvPr id="82" name="Google Shape;82;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8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87" name="Shape 87"/>
        <p:cNvGrpSpPr/>
        <p:nvPr/>
      </p:nvGrpSpPr>
      <p:grpSpPr>
        <a:xfrm>
          <a:off x="0" y="0"/>
          <a:ext cx="0" cy="0"/>
          <a:chOff x="0" y="0"/>
          <a:chExt cx="0" cy="0"/>
        </a:xfrm>
      </p:grpSpPr>
      <p:sp>
        <p:nvSpPr>
          <p:cNvPr id="88" name="Google Shape;88;p8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8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spTree>
      <p:nvGrpSpPr>
        <p:cNvPr id="23" name="Shape 23"/>
        <p:cNvGrpSpPr/>
        <p:nvPr/>
      </p:nvGrpSpPr>
      <p:grpSpPr>
        <a:xfrm>
          <a:off x="0" y="0"/>
          <a:ext cx="0" cy="0"/>
          <a:chOff x="0" y="0"/>
          <a:chExt cx="0" cy="0"/>
        </a:xfrm>
      </p:grpSpPr>
      <p:sp>
        <p:nvSpPr>
          <p:cNvPr id="24" name="Google Shape;24;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p:cSld name="1_Título y objetos">
    <p:spTree>
      <p:nvGrpSpPr>
        <p:cNvPr id="29" name="Shape 29"/>
        <p:cNvGrpSpPr/>
        <p:nvPr/>
      </p:nvGrpSpPr>
      <p:grpSpPr>
        <a:xfrm>
          <a:off x="0" y="0"/>
          <a:ext cx="0" cy="0"/>
          <a:chOff x="0" y="0"/>
          <a:chExt cx="0" cy="0"/>
        </a:xfrm>
      </p:grpSpPr>
      <p:sp>
        <p:nvSpPr>
          <p:cNvPr id="30" name="Google Shape;30;p80"/>
          <p:cNvSpPr txBox="1"/>
          <p:nvPr>
            <p:ph idx="1" type="body"/>
          </p:nvPr>
        </p:nvSpPr>
        <p:spPr>
          <a:xfrm>
            <a:off x="933735" y="774748"/>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2" name="Google Shape;32;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3" name="Google Shape;33;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80"/>
          <p:cNvCxnSpPr/>
          <p:nvPr/>
        </p:nvCxnSpPr>
        <p:spPr>
          <a:xfrm rot="10800000">
            <a:off x="0" y="6741368"/>
            <a:ext cx="12192000" cy="0"/>
          </a:xfrm>
          <a:prstGeom prst="straightConnector1">
            <a:avLst/>
          </a:prstGeom>
          <a:noFill/>
          <a:ln cap="flat" cmpd="sng" w="57150">
            <a:solidFill>
              <a:srgbClr val="006699"/>
            </a:solidFill>
            <a:prstDash val="solid"/>
            <a:miter lim="800000"/>
            <a:headEnd len="sm" w="sm" type="none"/>
            <a:tailEnd len="sm" w="sm" type="none"/>
          </a:ln>
        </p:spPr>
      </p:cxnSp>
      <p:pic>
        <p:nvPicPr>
          <p:cNvPr id="35" name="Google Shape;35;p80"/>
          <p:cNvPicPr preferRelativeResize="0"/>
          <p:nvPr/>
        </p:nvPicPr>
        <p:blipFill rotWithShape="1">
          <a:blip r:embed="rId2">
            <a:alphaModFix/>
          </a:blip>
          <a:srcRect b="0" l="0" r="0" t="0"/>
          <a:stretch/>
        </p:blipFill>
        <p:spPr>
          <a:xfrm>
            <a:off x="10409822" y="112550"/>
            <a:ext cx="1887955" cy="47754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36" name="Shape 36"/>
        <p:cNvGrpSpPr/>
        <p:nvPr/>
      </p:nvGrpSpPr>
      <p:grpSpPr>
        <a:xfrm>
          <a:off x="0" y="0"/>
          <a:ext cx="0" cy="0"/>
          <a:chOff x="0" y="0"/>
          <a:chExt cx="0" cy="0"/>
        </a:xfrm>
      </p:grpSpPr>
      <p:sp>
        <p:nvSpPr>
          <p:cNvPr id="37" name="Google Shape;37;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spTree>
      <p:nvGrpSpPr>
        <p:cNvPr id="42" name="Shape 42"/>
        <p:cNvGrpSpPr/>
        <p:nvPr/>
      </p:nvGrpSpPr>
      <p:grpSpPr>
        <a:xfrm>
          <a:off x="0" y="0"/>
          <a:ext cx="0" cy="0"/>
          <a:chOff x="0" y="0"/>
          <a:chExt cx="0" cy="0"/>
        </a:xfrm>
      </p:grpSpPr>
      <p:sp>
        <p:nvSpPr>
          <p:cNvPr id="43" name="Google Shape;43;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8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spTree>
      <p:nvGrpSpPr>
        <p:cNvPr id="49" name="Shape 49"/>
        <p:cNvGrpSpPr/>
        <p:nvPr/>
      </p:nvGrpSpPr>
      <p:grpSpPr>
        <a:xfrm>
          <a:off x="0" y="0"/>
          <a:ext cx="0" cy="0"/>
          <a:chOff x="0" y="0"/>
          <a:chExt cx="0" cy="0"/>
        </a:xfrm>
      </p:grpSpPr>
      <p:sp>
        <p:nvSpPr>
          <p:cNvPr id="50" name="Google Shape;50;p8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showMasterSp="0" type="titleOnly">
  <p:cSld name="TITLE_ONLY">
    <p:spTree>
      <p:nvGrpSpPr>
        <p:cNvPr id="58" name="Shape 58"/>
        <p:cNvGrpSpPr/>
        <p:nvPr/>
      </p:nvGrpSpPr>
      <p:grpSpPr>
        <a:xfrm>
          <a:off x="0" y="0"/>
          <a:ext cx="0" cy="0"/>
          <a:chOff x="0" y="0"/>
          <a:chExt cx="0" cy="0"/>
        </a:xfrm>
      </p:grpSpPr>
      <p:sp>
        <p:nvSpPr>
          <p:cNvPr id="59" name="Google Shape;59;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63" name="Shape 63"/>
        <p:cNvGrpSpPr/>
        <p:nvPr/>
      </p:nvGrpSpPr>
      <p:grpSpPr>
        <a:xfrm>
          <a:off x="0" y="0"/>
          <a:ext cx="0" cy="0"/>
          <a:chOff x="0" y="0"/>
          <a:chExt cx="0" cy="0"/>
        </a:xfrm>
      </p:grpSpPr>
      <p:sp>
        <p:nvSpPr>
          <p:cNvPr id="64" name="Google Shape;64;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7" name="Shape 67"/>
        <p:cNvGrpSpPr/>
        <p:nvPr/>
      </p:nvGrpSpPr>
      <p:grpSpPr>
        <a:xfrm>
          <a:off x="0" y="0"/>
          <a:ext cx="0" cy="0"/>
          <a:chOff x="0" y="0"/>
          <a:chExt cx="0" cy="0"/>
        </a:xfrm>
      </p:grpSpPr>
      <p:sp>
        <p:nvSpPr>
          <p:cNvPr id="68" name="Google Shape;68;p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8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8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9" name="Shape 9"/>
        <p:cNvGrpSpPr/>
        <p:nvPr/>
      </p:nvGrpSpPr>
      <p:grpSpPr>
        <a:xfrm>
          <a:off x="0" y="0"/>
          <a:ext cx="0" cy="0"/>
          <a:chOff x="0" y="0"/>
          <a:chExt cx="0" cy="0"/>
        </a:xfrm>
      </p:grpSpPr>
      <p:sp>
        <p:nvSpPr>
          <p:cNvPr id="10" name="Google Shape;10;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77"/>
          <p:cNvSpPr/>
          <p:nvPr/>
        </p:nvSpPr>
        <p:spPr>
          <a:xfrm>
            <a:off x="0" y="0"/>
            <a:ext cx="12191999" cy="6840639"/>
          </a:xfrm>
          <a:prstGeom prst="rect">
            <a:avLst/>
          </a:prstGeom>
          <a:blipFill rotWithShape="1">
            <a:blip r:embed="rId2">
              <a:alphaModFix amt="50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77"/>
          <p:cNvSpPr txBox="1"/>
          <p:nvPr/>
        </p:nvSpPr>
        <p:spPr>
          <a:xfrm>
            <a:off x="9457586" y="6502085"/>
            <a:ext cx="2734414"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600" u="none" cap="none" strike="noStrike">
                <a:solidFill>
                  <a:schemeClr val="dk1"/>
                </a:solidFill>
                <a:latin typeface="Calibri"/>
                <a:ea typeface="Calibri"/>
                <a:cs typeface="Calibri"/>
                <a:sym typeface="Calibri"/>
              </a:rPr>
              <a:t>Rancagua – marzo 2019</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1.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4.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7.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5.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5.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sp>
        <p:nvSpPr>
          <p:cNvPr id="98" name="Google Shape;98;p1"/>
          <p:cNvSpPr/>
          <p:nvPr/>
        </p:nvSpPr>
        <p:spPr>
          <a:xfrm>
            <a:off x="0" y="0"/>
            <a:ext cx="1219200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txBox="1"/>
          <p:nvPr>
            <p:ph type="ctrTitle"/>
          </p:nvPr>
        </p:nvSpPr>
        <p:spPr>
          <a:xfrm>
            <a:off x="6746628" y="1783959"/>
            <a:ext cx="4645250"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en-US">
                <a:solidFill>
                  <a:schemeClr val="lt1"/>
                </a:solidFill>
              </a:rPr>
              <a:t>Geometría Intuitiva PEM1001</a:t>
            </a:r>
            <a:endParaRPr/>
          </a:p>
        </p:txBody>
      </p:sp>
      <p:sp>
        <p:nvSpPr>
          <p:cNvPr id="100" name="Google Shape;100;p1"/>
          <p:cNvSpPr txBox="1"/>
          <p:nvPr>
            <p:ph idx="1" type="subTitle"/>
          </p:nvPr>
        </p:nvSpPr>
        <p:spPr>
          <a:xfrm>
            <a:off x="6746627" y="4750893"/>
            <a:ext cx="4645250" cy="114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i="1" sz="2000">
              <a:solidFill>
                <a:schemeClr val="lt1"/>
              </a:solidFill>
            </a:endParaRPr>
          </a:p>
          <a:p>
            <a:pPr indent="0" lvl="0" marL="0" rtl="0" algn="l">
              <a:lnSpc>
                <a:spcPct val="90000"/>
              </a:lnSpc>
              <a:spcBef>
                <a:spcPts val="1000"/>
              </a:spcBef>
              <a:spcAft>
                <a:spcPts val="0"/>
              </a:spcAft>
              <a:buClr>
                <a:schemeClr val="lt1"/>
              </a:buClr>
              <a:buSzPts val="2000"/>
              <a:buNone/>
            </a:pPr>
            <a:r>
              <a:rPr i="1" lang="en-US" sz="2000">
                <a:solidFill>
                  <a:schemeClr val="lt1"/>
                </a:solidFill>
              </a:rPr>
              <a:t>Universidad de O´Higgins</a:t>
            </a:r>
            <a:endParaRPr/>
          </a:p>
        </p:txBody>
      </p:sp>
      <p:sp>
        <p:nvSpPr>
          <p:cNvPr id="101" name="Google Shape;101;p1"/>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 name="Google Shape;102;p1"/>
          <p:cNvSpPr/>
          <p:nvPr/>
        </p:nvSpPr>
        <p:spPr>
          <a:xfrm>
            <a:off x="0" y="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ultado de imagen de uoh logo&quot;" id="103" name="Google Shape;103;p1"/>
          <p:cNvPicPr preferRelativeResize="0"/>
          <p:nvPr/>
        </p:nvPicPr>
        <p:blipFill rotWithShape="1">
          <a:blip r:embed="rId3">
            <a:alphaModFix/>
          </a:blip>
          <a:srcRect b="0" l="0" r="0" t="0"/>
          <a:stretch/>
        </p:blipFill>
        <p:spPr>
          <a:xfrm>
            <a:off x="419382" y="720993"/>
            <a:ext cx="4047843" cy="4047843"/>
          </a:xfrm>
          <a:prstGeom prst="rect">
            <a:avLst/>
          </a:prstGeom>
          <a:noFill/>
          <a:ln>
            <a:noFill/>
          </a:ln>
        </p:spPr>
      </p:pic>
      <p:sp>
        <p:nvSpPr>
          <p:cNvPr id="104" name="Google Shape;104;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DESCRIPCIÓN DE POSICIONES</a:t>
            </a:r>
            <a:endParaRPr/>
          </a:p>
        </p:txBody>
      </p:sp>
      <p:sp>
        <p:nvSpPr>
          <p:cNvPr id="183" name="Google Shape;18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En el desarrollo inicial de los niños/as, </a:t>
            </a:r>
            <a:r>
              <a:rPr b="1" lang="en-US" sz="2400"/>
              <a:t>el cuerpo humano </a:t>
            </a:r>
            <a:r>
              <a:rPr lang="en-US" sz="2400"/>
              <a:t>cumple un </a:t>
            </a:r>
            <a:r>
              <a:rPr b="1" lang="en-US" sz="2400"/>
              <a:t>rol fundamental </a:t>
            </a:r>
            <a:r>
              <a:rPr lang="en-US" sz="2400"/>
              <a:t>para organizar el espacio, pues todo su entorno se describe de acuerdo a su propia corporalidad. </a:t>
            </a:r>
            <a:endParaRPr/>
          </a:p>
          <a:p>
            <a:pPr indent="-76200" lvl="0" marL="228600" rtl="0" algn="just">
              <a:lnSpc>
                <a:spcPct val="90000"/>
              </a:lnSpc>
              <a:spcBef>
                <a:spcPts val="1000"/>
              </a:spcBef>
              <a:spcAft>
                <a:spcPts val="0"/>
              </a:spcAft>
              <a:buClr>
                <a:schemeClr val="dk1"/>
              </a:buClr>
              <a:buSzPts val="2400"/>
              <a:buNone/>
            </a:pPr>
            <a:r>
              <a:t/>
            </a:r>
            <a:endParaRPr sz="2400"/>
          </a:p>
          <a:p>
            <a:pPr indent="-228600" lvl="0" marL="228600" rtl="0" algn="just">
              <a:lnSpc>
                <a:spcPct val="90000"/>
              </a:lnSpc>
              <a:spcBef>
                <a:spcPts val="1000"/>
              </a:spcBef>
              <a:spcAft>
                <a:spcPts val="0"/>
              </a:spcAft>
              <a:buClr>
                <a:schemeClr val="dk1"/>
              </a:buClr>
              <a:buSzPts val="2400"/>
              <a:buChar char="•"/>
            </a:pPr>
            <a:r>
              <a:rPr lang="en-US" sz="2400"/>
              <a:t>En etapas posteriores de su desarrollo, </a:t>
            </a:r>
            <a:r>
              <a:rPr b="1" lang="en-US" sz="2400"/>
              <a:t>incorporan nuevos referentes </a:t>
            </a:r>
            <a:r>
              <a:rPr lang="en-US" sz="2400"/>
              <a:t>para describir posiciones y distancias de los objetos.</a:t>
            </a:r>
            <a:endParaRPr/>
          </a:p>
          <a:p>
            <a:pPr indent="0" lvl="0" marL="0" rtl="0" algn="just">
              <a:lnSpc>
                <a:spcPct val="90000"/>
              </a:lnSpc>
              <a:spcBef>
                <a:spcPts val="1000"/>
              </a:spcBef>
              <a:spcAft>
                <a:spcPts val="0"/>
              </a:spcAft>
              <a:buClr>
                <a:schemeClr val="dk1"/>
              </a:buClr>
              <a:buSzPts val="2400"/>
              <a:buNone/>
            </a:pPr>
            <a:r>
              <a:t/>
            </a:r>
            <a:endParaRPr sz="2400"/>
          </a:p>
        </p:txBody>
      </p:sp>
      <p:sp>
        <p:nvSpPr>
          <p:cNvPr id="184" name="Google Shape;18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 Y ABSOLUTAS</a:t>
            </a:r>
            <a:endParaRPr/>
          </a:p>
        </p:txBody>
      </p:sp>
      <p:sp>
        <p:nvSpPr>
          <p:cNvPr id="190" name="Google Shape;19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¿Cómo podrían describir esta escena los distintos personajes que observan esta situación, considerando la posición en que se encuentra cada uno/a de ellos /as?</a:t>
            </a:r>
            <a:endParaRPr/>
          </a:p>
          <a:p>
            <a:pPr indent="-76200" lvl="1" marL="685800" rtl="0" algn="just">
              <a:lnSpc>
                <a:spcPct val="90000"/>
              </a:lnSpc>
              <a:spcBef>
                <a:spcPts val="500"/>
              </a:spcBef>
              <a:spcAft>
                <a:spcPts val="0"/>
              </a:spcAft>
              <a:buClr>
                <a:schemeClr val="dk1"/>
              </a:buClr>
              <a:buSzPts val="2400"/>
              <a:buNone/>
            </a:pPr>
            <a:r>
              <a:t/>
            </a:r>
            <a:endParaRPr/>
          </a:p>
        </p:txBody>
      </p:sp>
      <p:pic>
        <p:nvPicPr>
          <p:cNvPr id="191" name="Google Shape;191;p11"/>
          <p:cNvPicPr preferRelativeResize="0"/>
          <p:nvPr/>
        </p:nvPicPr>
        <p:blipFill rotWithShape="1">
          <a:blip r:embed="rId3">
            <a:alphaModFix/>
          </a:blip>
          <a:srcRect b="0" l="0" r="0" t="0"/>
          <a:stretch/>
        </p:blipFill>
        <p:spPr>
          <a:xfrm>
            <a:off x="2870825" y="3165407"/>
            <a:ext cx="6851650" cy="3630018"/>
          </a:xfrm>
          <a:prstGeom prst="rect">
            <a:avLst/>
          </a:prstGeom>
          <a:noFill/>
          <a:ln>
            <a:noFill/>
          </a:ln>
        </p:spPr>
      </p:pic>
      <p:sp>
        <p:nvSpPr>
          <p:cNvPr id="192" name="Google Shape;19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 Y ABSOLUTAS</a:t>
            </a:r>
            <a:endParaRPr/>
          </a:p>
        </p:txBody>
      </p:sp>
      <p:sp>
        <p:nvSpPr>
          <p:cNvPr id="198" name="Google Shape;198;p12"/>
          <p:cNvSpPr txBox="1"/>
          <p:nvPr>
            <p:ph idx="1" type="body"/>
          </p:nvPr>
        </p:nvSpPr>
        <p:spPr>
          <a:xfrm>
            <a:off x="293204" y="1820380"/>
            <a:ext cx="3265005" cy="119587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i="1" lang="en-US" sz="1800"/>
              <a:t>Hay un pajarito arriba del árbol” </a:t>
            </a:r>
            <a:endParaRPr/>
          </a:p>
          <a:p>
            <a:pPr indent="0" lvl="0" marL="0" rtl="0" algn="l">
              <a:lnSpc>
                <a:spcPct val="90000"/>
              </a:lnSpc>
              <a:spcBef>
                <a:spcPts val="1000"/>
              </a:spcBef>
              <a:spcAft>
                <a:spcPts val="0"/>
              </a:spcAft>
              <a:buClr>
                <a:schemeClr val="dk1"/>
              </a:buClr>
              <a:buSzPct val="100000"/>
              <a:buNone/>
            </a:pPr>
            <a:r>
              <a:rPr i="1" lang="en-US" sz="1800"/>
              <a:t>“Un pajarito está arriba del árbol” </a:t>
            </a:r>
            <a:endParaRPr/>
          </a:p>
          <a:p>
            <a:pPr indent="0" lvl="0" marL="0" rtl="0" algn="l">
              <a:lnSpc>
                <a:spcPct val="90000"/>
              </a:lnSpc>
              <a:spcBef>
                <a:spcPts val="1000"/>
              </a:spcBef>
              <a:spcAft>
                <a:spcPts val="0"/>
              </a:spcAft>
              <a:buClr>
                <a:schemeClr val="dk1"/>
              </a:buClr>
              <a:buSzPct val="100000"/>
              <a:buNone/>
            </a:pPr>
            <a:r>
              <a:rPr i="1" lang="en-US" sz="1800"/>
              <a:t>“Arriba del árbol hay un pájaro” </a:t>
            </a:r>
            <a:endParaRPr sz="1800"/>
          </a:p>
          <a:p>
            <a:pPr indent="0" lvl="1" marL="457200" rtl="0" algn="just">
              <a:lnSpc>
                <a:spcPct val="90000"/>
              </a:lnSpc>
              <a:spcBef>
                <a:spcPts val="500"/>
              </a:spcBef>
              <a:spcAft>
                <a:spcPts val="0"/>
              </a:spcAft>
              <a:buClr>
                <a:schemeClr val="dk1"/>
              </a:buClr>
              <a:buSzPct val="100000"/>
              <a:buNone/>
            </a:pPr>
            <a:r>
              <a:t/>
            </a:r>
            <a:endParaRPr sz="1800"/>
          </a:p>
        </p:txBody>
      </p:sp>
      <p:pic>
        <p:nvPicPr>
          <p:cNvPr id="199" name="Google Shape;199;p12"/>
          <p:cNvPicPr preferRelativeResize="0"/>
          <p:nvPr/>
        </p:nvPicPr>
        <p:blipFill rotWithShape="1">
          <a:blip r:embed="rId3">
            <a:alphaModFix/>
          </a:blip>
          <a:srcRect b="0" l="0" r="0" t="0"/>
          <a:stretch/>
        </p:blipFill>
        <p:spPr>
          <a:xfrm>
            <a:off x="3836503" y="1690688"/>
            <a:ext cx="6974233" cy="3694958"/>
          </a:xfrm>
          <a:prstGeom prst="rect">
            <a:avLst/>
          </a:prstGeom>
          <a:noFill/>
          <a:ln>
            <a:noFill/>
          </a:ln>
        </p:spPr>
      </p:pic>
      <p:sp>
        <p:nvSpPr>
          <p:cNvPr id="200" name="Google Shape;200;p12"/>
          <p:cNvSpPr txBox="1"/>
          <p:nvPr/>
        </p:nvSpPr>
        <p:spPr>
          <a:xfrm>
            <a:off x="4469570" y="5365882"/>
            <a:ext cx="6619460" cy="119587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i="1" lang="en-US" sz="1800">
                <a:solidFill>
                  <a:schemeClr val="dk1"/>
                </a:solidFill>
                <a:latin typeface="Calibri"/>
                <a:ea typeface="Calibri"/>
                <a:cs typeface="Calibri"/>
                <a:sym typeface="Calibri"/>
              </a:rPr>
              <a:t>“La casa está a la derecha del árbol” </a:t>
            </a:r>
            <a:endParaRPr/>
          </a:p>
          <a:p>
            <a:pPr indent="0" lvl="0" marL="0" marR="0" rtl="0" algn="l">
              <a:lnSpc>
                <a:spcPct val="90000"/>
              </a:lnSpc>
              <a:spcBef>
                <a:spcPts val="1000"/>
              </a:spcBef>
              <a:spcAft>
                <a:spcPts val="0"/>
              </a:spcAft>
              <a:buClr>
                <a:schemeClr val="dk1"/>
              </a:buClr>
              <a:buSzPts val="1800"/>
              <a:buFont typeface="Arial"/>
              <a:buNone/>
            </a:pPr>
            <a:r>
              <a:rPr i="1" lang="en-US" sz="1800">
                <a:solidFill>
                  <a:schemeClr val="dk1"/>
                </a:solidFill>
                <a:latin typeface="Calibri"/>
                <a:ea typeface="Calibri"/>
                <a:cs typeface="Calibri"/>
                <a:sym typeface="Calibri"/>
              </a:rPr>
              <a:t>“La casa está detrás del árbol” </a:t>
            </a:r>
            <a:endParaRPr/>
          </a:p>
          <a:p>
            <a:pPr indent="0" lvl="0" marL="0" marR="0" rtl="0" algn="l">
              <a:lnSpc>
                <a:spcPct val="90000"/>
              </a:lnSpc>
              <a:spcBef>
                <a:spcPts val="1000"/>
              </a:spcBef>
              <a:spcAft>
                <a:spcPts val="0"/>
              </a:spcAft>
              <a:buClr>
                <a:schemeClr val="dk1"/>
              </a:buClr>
              <a:buSzPts val="1800"/>
              <a:buFont typeface="Arial"/>
              <a:buNone/>
            </a:pPr>
            <a:r>
              <a:rPr i="1" lang="en-US" sz="1800">
                <a:solidFill>
                  <a:schemeClr val="dk1"/>
                </a:solidFill>
                <a:latin typeface="Calibri"/>
                <a:ea typeface="Calibri"/>
                <a:cs typeface="Calibri"/>
                <a:sym typeface="Calibri"/>
              </a:rPr>
              <a:t>“Hay un árbol detrás de la casa” </a:t>
            </a:r>
            <a:endParaRPr/>
          </a:p>
          <a:p>
            <a:pPr indent="0" lvl="0" marL="0" marR="0" rtl="0" algn="l">
              <a:lnSpc>
                <a:spcPct val="90000"/>
              </a:lnSpc>
              <a:spcBef>
                <a:spcPts val="1000"/>
              </a:spcBef>
              <a:spcAft>
                <a:spcPts val="0"/>
              </a:spcAft>
              <a:buClr>
                <a:schemeClr val="dk1"/>
              </a:buClr>
              <a:buSzPts val="1800"/>
              <a:buFont typeface="Arial"/>
              <a:buNone/>
            </a:pPr>
            <a:r>
              <a:rPr i="1" lang="en-US" sz="1800">
                <a:solidFill>
                  <a:schemeClr val="dk1"/>
                </a:solidFill>
                <a:latin typeface="Calibri"/>
                <a:ea typeface="Calibri"/>
                <a:cs typeface="Calibri"/>
                <a:sym typeface="Calibri"/>
              </a:rPr>
              <a:t>“La casa está adelante del árbol” </a:t>
            </a:r>
            <a:endParaRPr sz="1800">
              <a:solidFill>
                <a:schemeClr val="dk1"/>
              </a:solidFill>
              <a:latin typeface="Calibri"/>
              <a:ea typeface="Calibri"/>
              <a:cs typeface="Calibri"/>
              <a:sym typeface="Calibri"/>
            </a:endParaRPr>
          </a:p>
          <a:p>
            <a:pPr indent="0" lvl="1" marL="457200" marR="0" rtl="0" algn="just">
              <a:lnSpc>
                <a:spcPct val="90000"/>
              </a:lnSpc>
              <a:spcBef>
                <a:spcPts val="5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 Y ABSOLUTAS</a:t>
            </a:r>
            <a:endParaRPr/>
          </a:p>
        </p:txBody>
      </p:sp>
      <p:pic>
        <p:nvPicPr>
          <p:cNvPr id="207" name="Google Shape;207;p13"/>
          <p:cNvPicPr preferRelativeResize="0"/>
          <p:nvPr/>
        </p:nvPicPr>
        <p:blipFill rotWithShape="1">
          <a:blip r:embed="rId3">
            <a:alphaModFix/>
          </a:blip>
          <a:srcRect b="0" l="0" r="0" t="0"/>
          <a:stretch/>
        </p:blipFill>
        <p:spPr>
          <a:xfrm>
            <a:off x="417442" y="1690688"/>
            <a:ext cx="6974233" cy="3694958"/>
          </a:xfrm>
          <a:prstGeom prst="rect">
            <a:avLst/>
          </a:prstGeom>
          <a:noFill/>
          <a:ln>
            <a:noFill/>
          </a:ln>
        </p:spPr>
      </p:pic>
      <p:sp>
        <p:nvSpPr>
          <p:cNvPr id="208" name="Google Shape;208;p13"/>
          <p:cNvSpPr txBox="1"/>
          <p:nvPr/>
        </p:nvSpPr>
        <p:spPr>
          <a:xfrm>
            <a:off x="7610336" y="1690688"/>
            <a:ext cx="3402221" cy="119587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1" lang="en-US" sz="2000">
                <a:solidFill>
                  <a:schemeClr val="dk1"/>
                </a:solidFill>
                <a:latin typeface="Calibri"/>
                <a:ea typeface="Calibri"/>
                <a:cs typeface="Calibri"/>
                <a:sym typeface="Calibri"/>
              </a:rPr>
              <a:t>¿Qué otras descripciones podemos considerar de la situación?</a:t>
            </a:r>
            <a:endParaRPr b="1" sz="2000">
              <a:solidFill>
                <a:schemeClr val="dk1"/>
              </a:solidFill>
              <a:latin typeface="Calibri"/>
              <a:ea typeface="Calibri"/>
              <a:cs typeface="Calibri"/>
              <a:sym typeface="Calibri"/>
            </a:endParaRPr>
          </a:p>
        </p:txBody>
      </p:sp>
      <p:sp>
        <p:nvSpPr>
          <p:cNvPr id="209" name="Google Shape;20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 Y ABSOLUTAS</a:t>
            </a:r>
            <a:endParaRPr/>
          </a:p>
        </p:txBody>
      </p:sp>
      <p:pic>
        <p:nvPicPr>
          <p:cNvPr id="215" name="Google Shape;215;p14"/>
          <p:cNvPicPr preferRelativeResize="0"/>
          <p:nvPr/>
        </p:nvPicPr>
        <p:blipFill rotWithShape="1">
          <a:blip r:embed="rId3">
            <a:alphaModFix/>
          </a:blip>
          <a:srcRect b="0" l="0" r="0" t="0"/>
          <a:stretch/>
        </p:blipFill>
        <p:spPr>
          <a:xfrm>
            <a:off x="1913467" y="1511784"/>
            <a:ext cx="4368800" cy="4826000"/>
          </a:xfrm>
          <a:prstGeom prst="rect">
            <a:avLst/>
          </a:prstGeom>
          <a:noFill/>
          <a:ln>
            <a:noFill/>
          </a:ln>
        </p:spPr>
      </p:pic>
      <p:sp>
        <p:nvSpPr>
          <p:cNvPr id="216" name="Google Shape;216;p14"/>
          <p:cNvSpPr txBox="1"/>
          <p:nvPr/>
        </p:nvSpPr>
        <p:spPr>
          <a:xfrm>
            <a:off x="7156174" y="1690688"/>
            <a:ext cx="3856383" cy="1738312"/>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¿Cómo describirían estos niños la situación que están observando? </a:t>
            </a:r>
            <a:endParaRPr sz="20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p:txBody>
      </p:sp>
      <p:sp>
        <p:nvSpPr>
          <p:cNvPr id="217" name="Google Shape;21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Significado de Arriba</a:t>
            </a:r>
            <a:endParaRPr/>
          </a:p>
        </p:txBody>
      </p:sp>
      <p:sp>
        <p:nvSpPr>
          <p:cNvPr id="223" name="Google Shape;2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800"/>
              <a:buChar char="•"/>
            </a:pPr>
            <a:r>
              <a:rPr lang="en-US" sz="1800"/>
              <a:t>En dirección a un lugar que está en una posición superior a otro que se toma como referencia.</a:t>
            </a:r>
            <a:endParaRPr/>
          </a:p>
          <a:p>
            <a:pPr indent="-228600" lvl="1" marL="685800" rtl="0" algn="just">
              <a:lnSpc>
                <a:spcPct val="90000"/>
              </a:lnSpc>
              <a:spcBef>
                <a:spcPts val="500"/>
              </a:spcBef>
              <a:spcAft>
                <a:spcPts val="0"/>
              </a:spcAft>
              <a:buClr>
                <a:schemeClr val="dk1"/>
              </a:buClr>
              <a:buSzPts val="1800"/>
              <a:buFont typeface="Courier New"/>
              <a:buChar char="o"/>
            </a:pPr>
            <a:r>
              <a:rPr i="1" lang="en-US" sz="1800"/>
              <a:t>"ven aquí arriba; esta calle está más arriba; el elevador nos llevará rápidamente arriba"</a:t>
            </a:r>
            <a:endParaRPr/>
          </a:p>
          <a:p>
            <a:pPr indent="-228600" lvl="0" marL="228600" rtl="0" algn="just">
              <a:lnSpc>
                <a:spcPct val="90000"/>
              </a:lnSpc>
              <a:spcBef>
                <a:spcPts val="1000"/>
              </a:spcBef>
              <a:spcAft>
                <a:spcPts val="0"/>
              </a:spcAft>
              <a:buClr>
                <a:schemeClr val="dk1"/>
              </a:buClr>
              <a:buSzPts val="1800"/>
              <a:buChar char="•"/>
            </a:pPr>
            <a:r>
              <a:rPr lang="en-US" sz="1800"/>
              <a:t>En un lugar que está en una posición superior a otro que se toma como referencia.</a:t>
            </a:r>
            <a:endParaRPr/>
          </a:p>
          <a:p>
            <a:pPr indent="-228600" lvl="1" marL="685800" rtl="0" algn="just">
              <a:lnSpc>
                <a:spcPct val="90000"/>
              </a:lnSpc>
              <a:spcBef>
                <a:spcPts val="500"/>
              </a:spcBef>
              <a:spcAft>
                <a:spcPts val="0"/>
              </a:spcAft>
              <a:buClr>
                <a:schemeClr val="dk1"/>
              </a:buClr>
              <a:buSzPts val="1800"/>
              <a:buFont typeface="Courier New"/>
              <a:buChar char="o"/>
            </a:pPr>
            <a:r>
              <a:rPr i="1" lang="en-US" sz="1800"/>
              <a:t>"nos cambiamos al departamento de arriba; he guardado los remedios arriba para que los niños no los alcancen; intentaremos ver si hay algún lugar libre más arriba; (fig) esta orden viene de muy arriba"</a:t>
            </a:r>
            <a:endParaRPr/>
          </a:p>
          <a:p>
            <a:pPr indent="-228600" lvl="0" marL="228600" rtl="0" algn="just">
              <a:lnSpc>
                <a:spcPct val="90000"/>
              </a:lnSpc>
              <a:spcBef>
                <a:spcPts val="1000"/>
              </a:spcBef>
              <a:spcAft>
                <a:spcPts val="0"/>
              </a:spcAft>
              <a:buClr>
                <a:schemeClr val="dk1"/>
              </a:buClr>
              <a:buSzPts val="1800"/>
              <a:buChar char="•"/>
            </a:pPr>
            <a:r>
              <a:rPr lang="en-US" sz="1800"/>
              <a:t>Con referencia a un texto escrito, en un lugar anterior del mismo.</a:t>
            </a:r>
            <a:endParaRPr/>
          </a:p>
          <a:p>
            <a:pPr indent="-228600" lvl="1" marL="685800" rtl="0" algn="just">
              <a:lnSpc>
                <a:spcPct val="90000"/>
              </a:lnSpc>
              <a:spcBef>
                <a:spcPts val="500"/>
              </a:spcBef>
              <a:spcAft>
                <a:spcPts val="0"/>
              </a:spcAft>
              <a:buClr>
                <a:schemeClr val="dk1"/>
              </a:buClr>
              <a:buSzPts val="1800"/>
              <a:buFont typeface="Courier New"/>
              <a:buChar char="o"/>
            </a:pPr>
            <a:r>
              <a:rPr i="1" lang="en-US" sz="1800"/>
              <a:t>"en relación con este tema, véase lo dicho más arriba"</a:t>
            </a:r>
            <a:endParaRPr/>
          </a:p>
          <a:p>
            <a:pPr indent="-228600" lvl="0" marL="228600" rtl="0" algn="just">
              <a:lnSpc>
                <a:spcPct val="90000"/>
              </a:lnSpc>
              <a:spcBef>
                <a:spcPts val="1000"/>
              </a:spcBef>
              <a:spcAft>
                <a:spcPts val="0"/>
              </a:spcAft>
              <a:buClr>
                <a:srgbClr val="000000"/>
              </a:buClr>
              <a:buSzPts val="1800"/>
              <a:buChar char="•"/>
            </a:pPr>
            <a:r>
              <a:rPr lang="en-US" sz="1800">
                <a:solidFill>
                  <a:srgbClr val="000000"/>
                </a:solidFill>
              </a:rPr>
              <a:t>Pospuesto a un nombre sin artículo, en dirección a la parte superior de este.</a:t>
            </a:r>
            <a:endParaRPr/>
          </a:p>
          <a:p>
            <a:pPr indent="-228600" lvl="1" marL="685800" rtl="0" algn="just">
              <a:lnSpc>
                <a:spcPct val="90000"/>
              </a:lnSpc>
              <a:spcBef>
                <a:spcPts val="500"/>
              </a:spcBef>
              <a:spcAft>
                <a:spcPts val="0"/>
              </a:spcAft>
              <a:buClr>
                <a:srgbClr val="000000"/>
              </a:buClr>
              <a:buSzPts val="1800"/>
              <a:buFont typeface="Courier New"/>
              <a:buChar char="o"/>
            </a:pPr>
            <a:r>
              <a:rPr i="1" lang="en-US" sz="1800">
                <a:solidFill>
                  <a:srgbClr val="000000"/>
                </a:solidFill>
              </a:rPr>
              <a:t>"cuesta arriba; montaña arriba; aguas arriba; se perdieron calle arriba; trepó árbol arriba"</a:t>
            </a:r>
            <a:endParaRPr/>
          </a:p>
          <a:p>
            <a:pPr indent="-228600" lvl="0" marL="228600" rtl="0" algn="just">
              <a:lnSpc>
                <a:spcPct val="90000"/>
              </a:lnSpc>
              <a:spcBef>
                <a:spcPts val="1000"/>
              </a:spcBef>
              <a:spcAft>
                <a:spcPts val="0"/>
              </a:spcAft>
              <a:buClr>
                <a:srgbClr val="000000"/>
              </a:buClr>
              <a:buSzPts val="1800"/>
              <a:buChar char="•"/>
            </a:pPr>
            <a:r>
              <a:rPr lang="en-US" sz="1800">
                <a:solidFill>
                  <a:srgbClr val="000000"/>
                </a:solidFill>
              </a:rPr>
              <a:t>Pospuesto a nombres de partes del cuerpo, en una posición en la que esa parte queda encima del resto del cuerpo.</a:t>
            </a:r>
            <a:endParaRPr/>
          </a:p>
          <a:p>
            <a:pPr indent="-228600" lvl="1" marL="685800" rtl="0" algn="just">
              <a:lnSpc>
                <a:spcPct val="90000"/>
              </a:lnSpc>
              <a:spcBef>
                <a:spcPts val="500"/>
              </a:spcBef>
              <a:spcAft>
                <a:spcPts val="0"/>
              </a:spcAft>
              <a:buClr>
                <a:srgbClr val="000000"/>
              </a:buClr>
              <a:buSzPts val="1800"/>
              <a:buFont typeface="Courier New"/>
              <a:buChar char="o"/>
            </a:pPr>
            <a:r>
              <a:rPr i="1" lang="en-US" sz="1800">
                <a:solidFill>
                  <a:srgbClr val="000000"/>
                </a:solidFill>
              </a:rPr>
              <a:t>"no me gusta dormir panza arriba; (fig) han puesto todos los vasos boca arriba; (fig) para limpiar, has de poner las sillas encima de la mesa patas arriba"</a:t>
            </a:r>
            <a:endParaRPr/>
          </a:p>
          <a:p>
            <a:pPr indent="-114300" lvl="0" marL="228600" rtl="0" algn="just">
              <a:lnSpc>
                <a:spcPct val="90000"/>
              </a:lnSpc>
              <a:spcBef>
                <a:spcPts val="1000"/>
              </a:spcBef>
              <a:spcAft>
                <a:spcPts val="0"/>
              </a:spcAft>
              <a:buClr>
                <a:schemeClr val="dk1"/>
              </a:buClr>
              <a:buSzPts val="1800"/>
              <a:buNone/>
            </a:pPr>
            <a:r>
              <a:t/>
            </a:r>
            <a:endParaRPr sz="1800"/>
          </a:p>
        </p:txBody>
      </p:sp>
      <p:sp>
        <p:nvSpPr>
          <p:cNvPr id="224" name="Google Shape;2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Significado de Arriba</a:t>
            </a:r>
            <a:endParaRPr/>
          </a:p>
        </p:txBody>
      </p:sp>
      <p:sp>
        <p:nvSpPr>
          <p:cNvPr id="230" name="Google Shape;23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700"/>
              <a:buChar char="•"/>
            </a:pPr>
            <a:r>
              <a:rPr lang="en-US" sz="1700"/>
              <a:t>Se utiliza para ordenar o animar a alguien a que se levante o a que levante algo.</a:t>
            </a:r>
            <a:endParaRPr/>
          </a:p>
          <a:p>
            <a:pPr indent="-228600" lvl="1" marL="685800" rtl="0" algn="just">
              <a:lnSpc>
                <a:spcPct val="90000"/>
              </a:lnSpc>
              <a:spcBef>
                <a:spcPts val="500"/>
              </a:spcBef>
              <a:spcAft>
                <a:spcPts val="0"/>
              </a:spcAft>
              <a:buClr>
                <a:schemeClr val="dk1"/>
              </a:buClr>
              <a:buSzPts val="1700"/>
              <a:buFont typeface="Courier New"/>
              <a:buChar char="o"/>
            </a:pPr>
            <a:r>
              <a:rPr i="1" lang="en-US" sz="1700"/>
              <a:t>"todo el mundo arriba, que hay mucho trabajo por hacer; cuando grite arriba, tira fuerte de la cuerda; ¡arriba los ánimos!"</a:t>
            </a:r>
            <a:endParaRPr/>
          </a:p>
          <a:p>
            <a:pPr indent="-228600" lvl="0" marL="228600" rtl="0" algn="just">
              <a:lnSpc>
                <a:spcPct val="90000"/>
              </a:lnSpc>
              <a:spcBef>
                <a:spcPts val="1000"/>
              </a:spcBef>
              <a:spcAft>
                <a:spcPts val="0"/>
              </a:spcAft>
              <a:buClr>
                <a:schemeClr val="dk1"/>
              </a:buClr>
              <a:buSzPts val="1700"/>
              <a:buChar char="•"/>
            </a:pPr>
            <a:r>
              <a:rPr lang="en-US" sz="1700"/>
              <a:t>Se utiliza para expresar entusiasmo o aprobación por alguna cosa.</a:t>
            </a:r>
            <a:endParaRPr/>
          </a:p>
          <a:p>
            <a:pPr indent="-228600" lvl="1" marL="685800" rtl="0" algn="just">
              <a:lnSpc>
                <a:spcPct val="90000"/>
              </a:lnSpc>
              <a:spcBef>
                <a:spcPts val="500"/>
              </a:spcBef>
              <a:spcAft>
                <a:spcPts val="0"/>
              </a:spcAft>
              <a:buClr>
                <a:schemeClr val="dk1"/>
              </a:buClr>
              <a:buSzPts val="1700"/>
              <a:buFont typeface="Courier New"/>
              <a:buChar char="o"/>
            </a:pPr>
            <a:r>
              <a:rPr i="1" lang="en-US" sz="1700"/>
              <a:t>"¡arriba la libertad!; ¡arriba el corazón!"</a:t>
            </a:r>
            <a:endParaRPr/>
          </a:p>
          <a:p>
            <a:pPr indent="-228600" lvl="0" marL="228600" rtl="0" algn="just">
              <a:lnSpc>
                <a:spcPct val="90000"/>
              </a:lnSpc>
              <a:spcBef>
                <a:spcPts val="1000"/>
              </a:spcBef>
              <a:spcAft>
                <a:spcPts val="0"/>
              </a:spcAft>
              <a:buClr>
                <a:schemeClr val="dk1"/>
              </a:buClr>
              <a:buSzPts val="1700"/>
              <a:buChar char="•"/>
            </a:pPr>
            <a:r>
              <a:rPr lang="en-US" sz="1700"/>
              <a:t>Indica movimiento ininterrumpido y, generalmente, cierto nerviosismo; se refiere especialmente a personas.</a:t>
            </a:r>
            <a:endParaRPr/>
          </a:p>
          <a:p>
            <a:pPr indent="-228600" lvl="1" marL="685800" rtl="0" algn="just">
              <a:lnSpc>
                <a:spcPct val="90000"/>
              </a:lnSpc>
              <a:spcBef>
                <a:spcPts val="500"/>
              </a:spcBef>
              <a:spcAft>
                <a:spcPts val="0"/>
              </a:spcAft>
              <a:buClr>
                <a:schemeClr val="dk1"/>
              </a:buClr>
              <a:buSzPts val="1700"/>
              <a:buFont typeface="Courier New"/>
              <a:buChar char="o"/>
            </a:pPr>
            <a:r>
              <a:rPr i="1" lang="en-US" sz="1700"/>
              <a:t>"ha estado todo el día arriba y abajo sin parar de preguntar; con tanto movimiento arriba y abajo no nos dejas trabajar"</a:t>
            </a:r>
            <a:endParaRPr/>
          </a:p>
          <a:p>
            <a:pPr indent="-228600" lvl="0" marL="228600" rtl="0" algn="just">
              <a:lnSpc>
                <a:spcPct val="90000"/>
              </a:lnSpc>
              <a:spcBef>
                <a:spcPts val="1000"/>
              </a:spcBef>
              <a:spcAft>
                <a:spcPts val="0"/>
              </a:spcAft>
              <a:buClr>
                <a:schemeClr val="dk1"/>
              </a:buClr>
              <a:buSzPts val="1700"/>
              <a:buChar char="•"/>
            </a:pPr>
            <a:r>
              <a:rPr lang="en-US" sz="1700"/>
              <a:t>Indica que algo se hace con exhaustividad, de principio a fin o de un extremo a otro, sin olvidar detalles, aspectos o lugares secundarios.</a:t>
            </a:r>
            <a:endParaRPr/>
          </a:p>
          <a:p>
            <a:pPr indent="-228600" lvl="1" marL="685800" rtl="0" algn="just">
              <a:lnSpc>
                <a:spcPct val="90000"/>
              </a:lnSpc>
              <a:spcBef>
                <a:spcPts val="500"/>
              </a:spcBef>
              <a:spcAft>
                <a:spcPts val="0"/>
              </a:spcAft>
              <a:buClr>
                <a:schemeClr val="dk1"/>
              </a:buClr>
              <a:buSzPts val="1700"/>
              <a:buFont typeface="Courier New"/>
              <a:buChar char="o"/>
            </a:pPr>
            <a:r>
              <a:rPr i="1" lang="en-US" sz="1700"/>
              <a:t>"me he aprendido la lección de arriba abajo; han revuelto el hotel de arriba abajo para encontrar las llaves perdidas"</a:t>
            </a:r>
            <a:endParaRPr/>
          </a:p>
          <a:p>
            <a:pPr indent="-228600" lvl="0" marL="228600" rtl="0" algn="just">
              <a:lnSpc>
                <a:spcPct val="90000"/>
              </a:lnSpc>
              <a:spcBef>
                <a:spcPts val="1000"/>
              </a:spcBef>
              <a:spcAft>
                <a:spcPts val="0"/>
              </a:spcAft>
              <a:buClr>
                <a:schemeClr val="dk1"/>
              </a:buClr>
              <a:buSzPts val="1700"/>
              <a:buChar char="•"/>
            </a:pPr>
            <a:r>
              <a:rPr lang="en-US" sz="1700"/>
              <a:t>Precedido de una cifra o de una cantidad, indica que dicha cifra es la mínima de un intervalo, pero que es posible una cifra superior; se utiliza especialmente cuando se supone una cantidad aproximada pero se cree que puede ser mayor.</a:t>
            </a:r>
            <a:endParaRPr/>
          </a:p>
          <a:p>
            <a:pPr indent="-228600" lvl="1" marL="685800" rtl="0" algn="just">
              <a:lnSpc>
                <a:spcPct val="90000"/>
              </a:lnSpc>
              <a:spcBef>
                <a:spcPts val="500"/>
              </a:spcBef>
              <a:spcAft>
                <a:spcPts val="0"/>
              </a:spcAft>
              <a:buClr>
                <a:schemeClr val="dk1"/>
              </a:buClr>
              <a:buSzPts val="1700"/>
              <a:buFont typeface="Courier New"/>
              <a:buChar char="o"/>
            </a:pPr>
            <a:r>
              <a:rPr i="1" lang="en-US" sz="1700"/>
              <a:t>"para conducir un automóvil, hay que tener de dieciocho años para arriba; mide de dos metros para arriba; esto costará de unos quince pesos para arriba"</a:t>
            </a:r>
            <a:endParaRPr/>
          </a:p>
          <a:p>
            <a:pPr indent="0" lvl="0" marL="0" rtl="0" algn="just">
              <a:lnSpc>
                <a:spcPct val="90000"/>
              </a:lnSpc>
              <a:spcBef>
                <a:spcPts val="1000"/>
              </a:spcBef>
              <a:spcAft>
                <a:spcPts val="0"/>
              </a:spcAft>
              <a:buClr>
                <a:schemeClr val="dk1"/>
              </a:buClr>
              <a:buSzPts val="1700"/>
              <a:buNone/>
            </a:pPr>
            <a:r>
              <a:t/>
            </a:r>
            <a:endParaRPr sz="1700"/>
          </a:p>
        </p:txBody>
      </p:sp>
      <p:sp>
        <p:nvSpPr>
          <p:cNvPr id="231" name="Google Shape;2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Significado de Arriba</a:t>
            </a:r>
            <a:endParaRPr/>
          </a:p>
        </p:txBody>
      </p:sp>
      <p:sp>
        <p:nvSpPr>
          <p:cNvPr id="237" name="Google Shape;23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None/>
            </a:pPr>
            <a:r>
              <a:rPr b="1" i="1" lang="en-US" sz="4400"/>
              <a:t>Sentido opuesto al que caen los cuerpos en nuestro planeta, según la acción que ejerce la fuerza de gravedad. </a:t>
            </a:r>
            <a:endParaRPr/>
          </a:p>
          <a:p>
            <a:pPr indent="0" lvl="0" marL="0" rtl="0" algn="ctr">
              <a:lnSpc>
                <a:spcPct val="90000"/>
              </a:lnSpc>
              <a:spcBef>
                <a:spcPts val="1000"/>
              </a:spcBef>
              <a:spcAft>
                <a:spcPts val="0"/>
              </a:spcAft>
              <a:buClr>
                <a:schemeClr val="dk1"/>
              </a:buClr>
              <a:buSzPts val="4400"/>
              <a:buNone/>
            </a:pPr>
            <a:r>
              <a:t/>
            </a:r>
            <a:endParaRPr b="1" i="1" sz="4400"/>
          </a:p>
        </p:txBody>
      </p:sp>
      <p:sp>
        <p:nvSpPr>
          <p:cNvPr id="238" name="Google Shape;2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DESCRIPCIÓN DE POSICIONES</a:t>
            </a:r>
            <a:endParaRPr/>
          </a:p>
        </p:txBody>
      </p:sp>
      <p:sp>
        <p:nvSpPr>
          <p:cNvPr id="244" name="Google Shape;24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Como ejemplo de conceptos espaciales podemos mencionar: arriba, abajo, dentro, fuera, cerca, lejos, delante, atrás, izquierda, derecha, entre otros. </a:t>
            </a:r>
            <a:r>
              <a:rPr b="1" lang="en-US" sz="2400"/>
              <a:t>Algunas</a:t>
            </a:r>
            <a:r>
              <a:rPr lang="en-US" sz="2400"/>
              <a:t> de estas relaciones espaciales </a:t>
            </a:r>
            <a:r>
              <a:rPr b="1" lang="en-US" sz="2400"/>
              <a:t>suelen ser relativas</a:t>
            </a:r>
            <a:r>
              <a:rPr lang="en-US" sz="2400"/>
              <a:t>, </a:t>
            </a:r>
            <a:r>
              <a:rPr b="1" lang="en-US" sz="2400"/>
              <a:t>pues dependen de la posición de un observador.</a:t>
            </a:r>
            <a:endParaRPr/>
          </a:p>
        </p:txBody>
      </p:sp>
      <p:sp>
        <p:nvSpPr>
          <p:cNvPr id="245" name="Google Shape;24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DESCRIPCIÓN DE POSICIONES</a:t>
            </a:r>
            <a:endParaRPr/>
          </a:p>
        </p:txBody>
      </p:sp>
      <p:sp>
        <p:nvSpPr>
          <p:cNvPr id="251" name="Google Shape;25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800"/>
              <a:buChar char="•"/>
            </a:pPr>
            <a:r>
              <a:rPr lang="en-US"/>
              <a:t>En general, los niños </a:t>
            </a:r>
            <a:r>
              <a:rPr b="1" lang="en-US"/>
              <a:t>tienen menor dificultad </a:t>
            </a:r>
            <a:r>
              <a:rPr lang="en-US"/>
              <a:t>para comprender los </a:t>
            </a:r>
            <a:r>
              <a:rPr b="1" lang="en-US"/>
              <a:t>conceptos espaciales absolutos</a:t>
            </a:r>
            <a:r>
              <a:rPr lang="en-US"/>
              <a:t>, por ejemplo, arriba y abajo, que aquellos relativos, pues estos últimos </a:t>
            </a:r>
            <a:r>
              <a:rPr b="1" lang="en-US"/>
              <a:t>necesitan un elemento de referencia</a:t>
            </a:r>
            <a:r>
              <a:rPr lang="en-US"/>
              <a:t>, por ejemplo, encima de y debajo de.</a:t>
            </a:r>
            <a:endParaRPr/>
          </a:p>
          <a:p>
            <a:pPr indent="-228600" lvl="0" marL="228600" rtl="0" algn="just">
              <a:lnSpc>
                <a:spcPct val="90000"/>
              </a:lnSpc>
              <a:spcBef>
                <a:spcPts val="1000"/>
              </a:spcBef>
              <a:spcAft>
                <a:spcPts val="0"/>
              </a:spcAft>
              <a:buClr>
                <a:schemeClr val="dk1"/>
              </a:buClr>
              <a:buSzPts val="2800"/>
              <a:buChar char="•"/>
            </a:pPr>
            <a:r>
              <a:rPr lang="en-US"/>
              <a:t>Es </a:t>
            </a:r>
            <a:r>
              <a:rPr b="1" lang="en-US"/>
              <a:t>fundamental</a:t>
            </a:r>
            <a:r>
              <a:rPr lang="en-US"/>
              <a:t> que en el aula estos conceptos </a:t>
            </a:r>
            <a:r>
              <a:rPr b="1" lang="en-US"/>
              <a:t>se ejerciten </a:t>
            </a:r>
            <a:r>
              <a:rPr lang="en-US"/>
              <a:t>y </a:t>
            </a:r>
            <a:r>
              <a:rPr b="1" lang="en-US"/>
              <a:t>usen repetidamente</a:t>
            </a:r>
            <a:r>
              <a:rPr lang="en-US"/>
              <a:t>, utilizando un vocabulario preciso y considerando el </a:t>
            </a:r>
            <a:r>
              <a:rPr b="1" lang="en-US"/>
              <a:t>uso de referentes </a:t>
            </a:r>
            <a:r>
              <a:rPr lang="en-US"/>
              <a:t>para evitar ambigüedades en el lenguaje.</a:t>
            </a:r>
            <a:endParaRPr/>
          </a:p>
          <a:p>
            <a:pPr indent="-228600" lvl="0" marL="228600" rtl="0" algn="just">
              <a:lnSpc>
                <a:spcPct val="90000"/>
              </a:lnSpc>
              <a:spcBef>
                <a:spcPts val="1000"/>
              </a:spcBef>
              <a:spcAft>
                <a:spcPts val="0"/>
              </a:spcAft>
              <a:buClr>
                <a:schemeClr val="dk1"/>
              </a:buClr>
              <a:buSzPts val="2800"/>
              <a:buChar char="•"/>
            </a:pPr>
            <a:r>
              <a:rPr lang="en-US"/>
              <a:t>En el caso anterior, por ejemplo al decir que un cuaderno está encima de la mesa de Pablo, el referente usado es </a:t>
            </a:r>
            <a:r>
              <a:rPr b="1" lang="en-US"/>
              <a:t>la mesa de Pablo</a:t>
            </a:r>
            <a:r>
              <a:rPr lang="en-US"/>
              <a:t>.</a:t>
            </a:r>
            <a:endParaRPr/>
          </a:p>
          <a:p>
            <a:pPr indent="-50800" lvl="0" marL="228600" rtl="0" algn="just">
              <a:lnSpc>
                <a:spcPct val="90000"/>
              </a:lnSpc>
              <a:spcBef>
                <a:spcPts val="1000"/>
              </a:spcBef>
              <a:spcAft>
                <a:spcPts val="0"/>
              </a:spcAft>
              <a:buClr>
                <a:schemeClr val="dk1"/>
              </a:buClr>
              <a:buSzPts val="2800"/>
              <a:buNone/>
            </a:pPr>
            <a:r>
              <a:t/>
            </a:r>
            <a:endParaRPr/>
          </a:p>
          <a:p>
            <a:pPr indent="-120650" lvl="0" marL="228600" rtl="0" algn="just">
              <a:lnSpc>
                <a:spcPct val="90000"/>
              </a:lnSpc>
              <a:spcBef>
                <a:spcPts val="1000"/>
              </a:spcBef>
              <a:spcAft>
                <a:spcPts val="0"/>
              </a:spcAft>
              <a:buClr>
                <a:schemeClr val="dk1"/>
              </a:buClr>
              <a:buSzPts val="1700"/>
              <a:buNone/>
            </a:pPr>
            <a:r>
              <a:t/>
            </a:r>
            <a:endParaRPr sz="1700"/>
          </a:p>
        </p:txBody>
      </p:sp>
      <p:sp>
        <p:nvSpPr>
          <p:cNvPr id="252" name="Google Shape;2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8" name="Shape 108"/>
        <p:cNvGrpSpPr/>
        <p:nvPr/>
      </p:nvGrpSpPr>
      <p:grpSpPr>
        <a:xfrm>
          <a:off x="0" y="0"/>
          <a:ext cx="0" cy="0"/>
          <a:chOff x="0" y="0"/>
          <a:chExt cx="0" cy="0"/>
        </a:xfrm>
      </p:grpSpPr>
      <p:sp>
        <p:nvSpPr>
          <p:cNvPr id="109" name="Google Shape;109;p2"/>
          <p:cNvSpPr txBox="1"/>
          <p:nvPr>
            <p:ph type="title"/>
          </p:nvPr>
        </p:nvSpPr>
        <p:spPr>
          <a:xfrm>
            <a:off x="838200" y="2456971"/>
            <a:ext cx="10515600" cy="21526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Unidad 2: Visualización de Objetos en 2D y 3D</a:t>
            </a:r>
            <a:br>
              <a:rPr b="1" lang="en-US"/>
            </a:br>
            <a:r>
              <a:rPr i="1" lang="en-US"/>
              <a:t>Descripción de posiciones</a:t>
            </a:r>
            <a:endParaRPr/>
          </a:p>
        </p:txBody>
      </p:sp>
      <p:sp>
        <p:nvSpPr>
          <p:cNvPr id="110" name="Google Shape;11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 Y ABSOLUTAS</a:t>
            </a:r>
            <a:endParaRPr/>
          </a:p>
        </p:txBody>
      </p:sp>
      <p:sp>
        <p:nvSpPr>
          <p:cNvPr id="258" name="Google Shape;25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800"/>
              <a:buNone/>
            </a:pPr>
            <a:r>
              <a:rPr lang="en-US"/>
              <a:t>La descripción de una situación puede o no variar según la ubicación del observador. </a:t>
            </a:r>
            <a:endParaRPr/>
          </a:p>
          <a:p>
            <a:pPr indent="0" lvl="0" marL="0" rtl="0" algn="just">
              <a:lnSpc>
                <a:spcPct val="90000"/>
              </a:lnSpc>
              <a:spcBef>
                <a:spcPts val="1000"/>
              </a:spcBef>
              <a:spcAft>
                <a:spcPts val="0"/>
              </a:spcAft>
              <a:buClr>
                <a:schemeClr val="dk1"/>
              </a:buClr>
              <a:buSzPts val="2800"/>
              <a:buNone/>
            </a:pPr>
            <a:r>
              <a:rPr lang="en-US"/>
              <a:t>Distinguimos entre: </a:t>
            </a:r>
            <a:endParaRPr/>
          </a:p>
          <a:p>
            <a:pPr indent="0" lvl="0" marL="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Posiciones </a:t>
            </a:r>
            <a:r>
              <a:rPr b="1" lang="en-US"/>
              <a:t>relativas</a:t>
            </a:r>
            <a:r>
              <a:rPr lang="en-US"/>
              <a:t>: Aquéllas </a:t>
            </a:r>
            <a:r>
              <a:rPr b="1" lang="en-US"/>
              <a:t>que cambian </a:t>
            </a:r>
            <a:r>
              <a:rPr lang="en-US"/>
              <a:t>según la ubicación del observador, atrás/adelante, izquierda/derecha entre otras. Este tipo de posiciones necesita de un </a:t>
            </a:r>
            <a:r>
              <a:rPr b="1" lang="en-US"/>
              <a:t>referente</a:t>
            </a:r>
            <a:r>
              <a:rPr lang="en-US"/>
              <a:t>.</a:t>
            </a:r>
            <a:endParaRPr/>
          </a:p>
          <a:p>
            <a:pPr indent="0" lvl="0" marL="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Posiciones </a:t>
            </a:r>
            <a:r>
              <a:rPr b="1" lang="en-US"/>
              <a:t>absolutas</a:t>
            </a:r>
            <a:r>
              <a:rPr lang="en-US"/>
              <a:t>: Aquéllas </a:t>
            </a:r>
            <a:r>
              <a:rPr b="1" lang="en-US"/>
              <a:t>que no cambian </a:t>
            </a:r>
            <a:r>
              <a:rPr lang="en-US"/>
              <a:t>aunque cambie la ubicación del observador. Plano cuadriculado.</a:t>
            </a:r>
            <a:endParaRPr/>
          </a:p>
        </p:txBody>
      </p:sp>
      <p:sp>
        <p:nvSpPr>
          <p:cNvPr id="259" name="Google Shape;2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265" name="Google Shape;26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Para referirnos de manera informal a la posición relativa de un objeto respecto de un observador se acostumbra a usar las expresiones izquierda, derecha, adelante y atrás. En las siguientes imágenes se ilustra lo que entendemos por estas expresiones: </a:t>
            </a:r>
            <a:endParaRPr/>
          </a:p>
          <a:p>
            <a:pPr indent="0" lvl="0" marL="0" rtl="0" algn="just">
              <a:lnSpc>
                <a:spcPct val="90000"/>
              </a:lnSpc>
              <a:spcBef>
                <a:spcPts val="1000"/>
              </a:spcBef>
              <a:spcAft>
                <a:spcPts val="0"/>
              </a:spcAft>
              <a:buClr>
                <a:schemeClr val="dk1"/>
              </a:buClr>
              <a:buSzPts val="2800"/>
              <a:buNone/>
            </a:pPr>
            <a:r>
              <a:t/>
            </a:r>
            <a:endParaRPr/>
          </a:p>
        </p:txBody>
      </p:sp>
      <p:pic>
        <p:nvPicPr>
          <p:cNvPr id="266" name="Google Shape;266;p21"/>
          <p:cNvPicPr preferRelativeResize="0"/>
          <p:nvPr/>
        </p:nvPicPr>
        <p:blipFill rotWithShape="1">
          <a:blip r:embed="rId3">
            <a:alphaModFix/>
          </a:blip>
          <a:srcRect b="0" l="0" r="0" t="0"/>
          <a:stretch/>
        </p:blipFill>
        <p:spPr>
          <a:xfrm>
            <a:off x="469347" y="3429000"/>
            <a:ext cx="7008725" cy="2057400"/>
          </a:xfrm>
          <a:prstGeom prst="rect">
            <a:avLst/>
          </a:prstGeom>
          <a:noFill/>
          <a:ln>
            <a:noFill/>
          </a:ln>
        </p:spPr>
      </p:pic>
      <p:pic>
        <p:nvPicPr>
          <p:cNvPr id="267" name="Google Shape;267;p21"/>
          <p:cNvPicPr preferRelativeResize="0"/>
          <p:nvPr/>
        </p:nvPicPr>
        <p:blipFill rotWithShape="1">
          <a:blip r:embed="rId4">
            <a:alphaModFix/>
          </a:blip>
          <a:srcRect b="0" l="0" r="0" t="0"/>
          <a:stretch/>
        </p:blipFill>
        <p:spPr>
          <a:xfrm>
            <a:off x="8169964" y="4678412"/>
            <a:ext cx="3740407" cy="1982737"/>
          </a:xfrm>
          <a:prstGeom prst="rect">
            <a:avLst/>
          </a:prstGeom>
          <a:noFill/>
          <a:ln>
            <a:noFill/>
          </a:ln>
        </p:spPr>
      </p:pic>
      <p:sp>
        <p:nvSpPr>
          <p:cNvPr id="268" name="Google Shape;268;p21"/>
          <p:cNvSpPr/>
          <p:nvPr/>
        </p:nvSpPr>
        <p:spPr>
          <a:xfrm>
            <a:off x="8706678" y="4035287"/>
            <a:ext cx="2647122" cy="64312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Combinar</a:t>
            </a:r>
            <a:endParaRPr/>
          </a:p>
        </p:txBody>
      </p:sp>
      <p:sp>
        <p:nvSpPr>
          <p:cNvPr id="269" name="Google Shape;26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275" name="Google Shape;27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Para describir la ubicación se necesita tener un </a:t>
            </a:r>
            <a:r>
              <a:rPr b="1" lang="en-US"/>
              <a:t>referente</a:t>
            </a:r>
            <a:r>
              <a:rPr lang="en-US"/>
              <a:t>, por eso que se llama </a:t>
            </a:r>
            <a:r>
              <a:rPr b="1" lang="en-US"/>
              <a:t>posición relativa</a:t>
            </a:r>
            <a:r>
              <a:rPr lang="en-US"/>
              <a:t>.</a:t>
            </a:r>
            <a:endParaRPr/>
          </a:p>
        </p:txBody>
      </p:sp>
      <p:pic>
        <p:nvPicPr>
          <p:cNvPr descr="Resultado de imagen para posiciones relativas de objetos" id="276" name="Google Shape;276;p22"/>
          <p:cNvPicPr preferRelativeResize="0"/>
          <p:nvPr/>
        </p:nvPicPr>
        <p:blipFill rotWithShape="1">
          <a:blip r:embed="rId3">
            <a:alphaModFix/>
          </a:blip>
          <a:srcRect b="22319" l="12877" r="13074" t="13612"/>
          <a:stretch/>
        </p:blipFill>
        <p:spPr>
          <a:xfrm>
            <a:off x="4114799" y="2802255"/>
            <a:ext cx="6639339" cy="4048377"/>
          </a:xfrm>
          <a:prstGeom prst="rect">
            <a:avLst/>
          </a:prstGeom>
          <a:noFill/>
          <a:ln>
            <a:noFill/>
          </a:ln>
        </p:spPr>
      </p:pic>
      <p:sp>
        <p:nvSpPr>
          <p:cNvPr id="277" name="Google Shape;277;p22"/>
          <p:cNvSpPr txBox="1"/>
          <p:nvPr/>
        </p:nvSpPr>
        <p:spPr>
          <a:xfrm>
            <a:off x="8429970" y="4688013"/>
            <a:ext cx="254635" cy="27686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A</a:t>
            </a:r>
            <a:endParaRPr sz="1200">
              <a:solidFill>
                <a:schemeClr val="dk1"/>
              </a:solidFill>
              <a:latin typeface="Times New Roman"/>
              <a:ea typeface="Times New Roman"/>
              <a:cs typeface="Times New Roman"/>
              <a:sym typeface="Times New Roman"/>
            </a:endParaRPr>
          </a:p>
        </p:txBody>
      </p:sp>
      <p:sp>
        <p:nvSpPr>
          <p:cNvPr id="278" name="Google Shape;278;p22"/>
          <p:cNvSpPr txBox="1"/>
          <p:nvPr/>
        </p:nvSpPr>
        <p:spPr>
          <a:xfrm>
            <a:off x="7179833" y="5919629"/>
            <a:ext cx="254635" cy="27686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B</a:t>
            </a:r>
            <a:endParaRPr sz="1200">
              <a:solidFill>
                <a:schemeClr val="dk1"/>
              </a:solidFill>
              <a:latin typeface="Times New Roman"/>
              <a:ea typeface="Times New Roman"/>
              <a:cs typeface="Times New Roman"/>
              <a:sym typeface="Times New Roman"/>
            </a:endParaRPr>
          </a:p>
        </p:txBody>
      </p:sp>
      <p:sp>
        <p:nvSpPr>
          <p:cNvPr id="279" name="Google Shape;27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285" name="Google Shape;285;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Algún estudiante que pueda describir la imagen tomando como referencia: el niño B, el niño A y la casa.</a:t>
            </a:r>
            <a:endParaRPr/>
          </a:p>
        </p:txBody>
      </p:sp>
      <p:pic>
        <p:nvPicPr>
          <p:cNvPr descr="Resultado de imagen para posiciones relativas de objetos" id="286" name="Google Shape;286;p23"/>
          <p:cNvPicPr preferRelativeResize="0"/>
          <p:nvPr/>
        </p:nvPicPr>
        <p:blipFill rotWithShape="1">
          <a:blip r:embed="rId3">
            <a:alphaModFix/>
          </a:blip>
          <a:srcRect b="22319" l="12877" r="13074" t="13612"/>
          <a:stretch/>
        </p:blipFill>
        <p:spPr>
          <a:xfrm>
            <a:off x="4114799" y="2802255"/>
            <a:ext cx="6639339" cy="4048377"/>
          </a:xfrm>
          <a:prstGeom prst="rect">
            <a:avLst/>
          </a:prstGeom>
          <a:noFill/>
          <a:ln>
            <a:noFill/>
          </a:ln>
        </p:spPr>
      </p:pic>
      <p:sp>
        <p:nvSpPr>
          <p:cNvPr id="287" name="Google Shape;287;p23"/>
          <p:cNvSpPr txBox="1"/>
          <p:nvPr/>
        </p:nvSpPr>
        <p:spPr>
          <a:xfrm>
            <a:off x="8429970" y="4688013"/>
            <a:ext cx="254635" cy="27686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A</a:t>
            </a:r>
            <a:endParaRPr sz="1200">
              <a:solidFill>
                <a:schemeClr val="dk1"/>
              </a:solidFill>
              <a:latin typeface="Times New Roman"/>
              <a:ea typeface="Times New Roman"/>
              <a:cs typeface="Times New Roman"/>
              <a:sym typeface="Times New Roman"/>
            </a:endParaRPr>
          </a:p>
        </p:txBody>
      </p:sp>
      <p:sp>
        <p:nvSpPr>
          <p:cNvPr id="288" name="Google Shape;288;p23"/>
          <p:cNvSpPr txBox="1"/>
          <p:nvPr/>
        </p:nvSpPr>
        <p:spPr>
          <a:xfrm>
            <a:off x="7179833" y="5919629"/>
            <a:ext cx="254635" cy="27686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B</a:t>
            </a:r>
            <a:endParaRPr sz="1200">
              <a:solidFill>
                <a:schemeClr val="dk1"/>
              </a:solidFill>
              <a:latin typeface="Times New Roman"/>
              <a:ea typeface="Times New Roman"/>
              <a:cs typeface="Times New Roman"/>
              <a:sym typeface="Times New Roman"/>
            </a:endParaRPr>
          </a:p>
        </p:txBody>
      </p:sp>
      <p:sp>
        <p:nvSpPr>
          <p:cNvPr id="289" name="Google Shape;28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295" name="Google Shape;29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La descripción de la </a:t>
            </a:r>
            <a:r>
              <a:rPr b="1" lang="en-US"/>
              <a:t>posición de un objeto respecto de un referente </a:t>
            </a:r>
            <a:r>
              <a:rPr lang="en-US"/>
              <a:t>podría estar determinada: </a:t>
            </a:r>
            <a:endParaRPr/>
          </a:p>
          <a:p>
            <a:pPr indent="-228600" lvl="1" marL="685800" rtl="0" algn="just">
              <a:lnSpc>
                <a:spcPct val="90000"/>
              </a:lnSpc>
              <a:spcBef>
                <a:spcPts val="500"/>
              </a:spcBef>
              <a:spcAft>
                <a:spcPts val="0"/>
              </a:spcAft>
              <a:buClr>
                <a:schemeClr val="dk1"/>
              </a:buClr>
              <a:buSzPts val="2400"/>
              <a:buChar char="•"/>
            </a:pPr>
            <a:r>
              <a:rPr lang="en-US"/>
              <a:t>Por la lateralidad de su observador</a:t>
            </a:r>
            <a:endParaRPr/>
          </a:p>
          <a:p>
            <a:pPr indent="-228600" lvl="1" marL="685800" rtl="0" algn="just">
              <a:lnSpc>
                <a:spcPct val="90000"/>
              </a:lnSpc>
              <a:spcBef>
                <a:spcPts val="500"/>
              </a:spcBef>
              <a:spcAft>
                <a:spcPts val="0"/>
              </a:spcAft>
              <a:buClr>
                <a:schemeClr val="dk1"/>
              </a:buClr>
              <a:buSzPts val="2400"/>
              <a:buChar char="•"/>
            </a:pPr>
            <a:r>
              <a:rPr lang="en-US"/>
              <a:t>Por la lateralidad de una persona : si esta es elegida como referente: </a:t>
            </a:r>
            <a:endParaRPr/>
          </a:p>
        </p:txBody>
      </p:sp>
      <p:pic>
        <p:nvPicPr>
          <p:cNvPr id="296" name="Google Shape;296;p24"/>
          <p:cNvPicPr preferRelativeResize="0"/>
          <p:nvPr/>
        </p:nvPicPr>
        <p:blipFill rotWithShape="1">
          <a:blip r:embed="rId3">
            <a:alphaModFix/>
          </a:blip>
          <a:srcRect b="0" l="0" r="0" t="0"/>
          <a:stretch/>
        </p:blipFill>
        <p:spPr>
          <a:xfrm>
            <a:off x="1735014" y="3933884"/>
            <a:ext cx="3705719" cy="2924116"/>
          </a:xfrm>
          <a:prstGeom prst="rect">
            <a:avLst/>
          </a:prstGeom>
          <a:noFill/>
          <a:ln>
            <a:noFill/>
          </a:ln>
        </p:spPr>
      </p:pic>
      <p:pic>
        <p:nvPicPr>
          <p:cNvPr id="297" name="Google Shape;297;p24"/>
          <p:cNvPicPr preferRelativeResize="0"/>
          <p:nvPr/>
        </p:nvPicPr>
        <p:blipFill rotWithShape="1">
          <a:blip r:embed="rId4">
            <a:alphaModFix/>
          </a:blip>
          <a:srcRect b="0" l="0" r="0" t="0"/>
          <a:stretch/>
        </p:blipFill>
        <p:spPr>
          <a:xfrm>
            <a:off x="6920756" y="3933884"/>
            <a:ext cx="3205280" cy="2924116"/>
          </a:xfrm>
          <a:prstGeom prst="rect">
            <a:avLst/>
          </a:prstGeom>
          <a:noFill/>
          <a:ln>
            <a:noFill/>
          </a:ln>
        </p:spPr>
      </p:pic>
      <p:sp>
        <p:nvSpPr>
          <p:cNvPr id="298" name="Google Shape;29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Posición Relativa</a:t>
            </a:r>
            <a:endParaRPr/>
          </a:p>
        </p:txBody>
      </p:sp>
      <p:sp>
        <p:nvSpPr>
          <p:cNvPr id="304" name="Google Shape;30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Un compañer@ va a mirar una imagen y se las describirá. Los estudiantes que no esten mirando la imagen deben dibujar y/o replicar la escena que describira su compañer@.</a:t>
            </a:r>
            <a:endParaRPr/>
          </a:p>
        </p:txBody>
      </p:sp>
      <p:sp>
        <p:nvSpPr>
          <p:cNvPr id="305" name="Google Shape;30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311" name="Google Shape;3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t/>
            </a:r>
            <a:endParaRPr/>
          </a:p>
        </p:txBody>
      </p:sp>
      <p:sp>
        <p:nvSpPr>
          <p:cNvPr id="312" name="Google Shape;31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7"/>
          <p:cNvPicPr preferRelativeResize="0"/>
          <p:nvPr/>
        </p:nvPicPr>
        <p:blipFill rotWithShape="1">
          <a:blip r:embed="rId3">
            <a:alphaModFix/>
          </a:blip>
          <a:srcRect b="0" l="0" r="0" t="0"/>
          <a:stretch/>
        </p:blipFill>
        <p:spPr>
          <a:xfrm>
            <a:off x="793694" y="1194949"/>
            <a:ext cx="10604612" cy="5265485"/>
          </a:xfrm>
          <a:prstGeom prst="rect">
            <a:avLst/>
          </a:prstGeom>
          <a:noFill/>
          <a:ln>
            <a:noFill/>
          </a:ln>
        </p:spPr>
      </p:pic>
      <p:sp>
        <p:nvSpPr>
          <p:cNvPr id="318" name="Google Shape;3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Describe a tu compañer@ lo que observas en esta imagen</a:t>
            </a:r>
            <a:endParaRPr/>
          </a:p>
        </p:txBody>
      </p:sp>
      <p:sp>
        <p:nvSpPr>
          <p:cNvPr id="319" name="Google Shape;3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8"/>
          <p:cNvSpPr/>
          <p:nvPr/>
        </p:nvSpPr>
        <p:spPr>
          <a:xfrm>
            <a:off x="874643" y="854765"/>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8"/>
          <p:cNvSpPr/>
          <p:nvPr/>
        </p:nvSpPr>
        <p:spPr>
          <a:xfrm>
            <a:off x="7560367" y="854765"/>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8"/>
          <p:cNvSpPr/>
          <p:nvPr/>
        </p:nvSpPr>
        <p:spPr>
          <a:xfrm>
            <a:off x="4217505" y="854765"/>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8"/>
          <p:cNvSpPr/>
          <p:nvPr/>
        </p:nvSpPr>
        <p:spPr>
          <a:xfrm>
            <a:off x="874643" y="2981740"/>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8"/>
          <p:cNvSpPr/>
          <p:nvPr/>
        </p:nvSpPr>
        <p:spPr>
          <a:xfrm>
            <a:off x="7560367" y="2981740"/>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8"/>
          <p:cNvSpPr/>
          <p:nvPr/>
        </p:nvSpPr>
        <p:spPr>
          <a:xfrm>
            <a:off x="4217505" y="2981740"/>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8"/>
          <p:cNvSpPr/>
          <p:nvPr/>
        </p:nvSpPr>
        <p:spPr>
          <a:xfrm>
            <a:off x="874643" y="4962939"/>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8"/>
          <p:cNvSpPr/>
          <p:nvPr/>
        </p:nvSpPr>
        <p:spPr>
          <a:xfrm>
            <a:off x="7560367" y="4962939"/>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8"/>
          <p:cNvSpPr/>
          <p:nvPr/>
        </p:nvSpPr>
        <p:spPr>
          <a:xfrm>
            <a:off x="4217505" y="4962939"/>
            <a:ext cx="2504661" cy="1510748"/>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339" name="Google Shape;33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¿Cuál (es) de las siguientes afirmaciones describen correctamente la fotografía?</a:t>
            </a:r>
            <a:endParaRPr/>
          </a:p>
          <a:p>
            <a:pPr indent="-228600" lvl="1" marL="685800" rtl="0" algn="just">
              <a:lnSpc>
                <a:spcPct val="90000"/>
              </a:lnSpc>
              <a:spcBef>
                <a:spcPts val="500"/>
              </a:spcBef>
              <a:spcAft>
                <a:spcPts val="0"/>
              </a:spcAft>
              <a:buClr>
                <a:schemeClr val="dk1"/>
              </a:buClr>
              <a:buSzPts val="2400"/>
              <a:buChar char="•"/>
            </a:pPr>
            <a:r>
              <a:rPr lang="en-US"/>
              <a:t>La niña </a:t>
            </a:r>
            <a:r>
              <a:rPr lang="en-US"/>
              <a:t>está</a:t>
            </a:r>
            <a:r>
              <a:rPr lang="en-US"/>
              <a:t> a la derecha del niño.</a:t>
            </a:r>
            <a:endParaRPr/>
          </a:p>
          <a:p>
            <a:pPr indent="-228600" lvl="1" marL="685800" rtl="0" algn="just">
              <a:lnSpc>
                <a:spcPct val="90000"/>
              </a:lnSpc>
              <a:spcBef>
                <a:spcPts val="500"/>
              </a:spcBef>
              <a:spcAft>
                <a:spcPts val="0"/>
              </a:spcAft>
              <a:buClr>
                <a:schemeClr val="dk1"/>
              </a:buClr>
              <a:buSzPts val="2400"/>
              <a:buChar char="•"/>
            </a:pPr>
            <a:r>
              <a:rPr lang="en-US"/>
              <a:t>La niña </a:t>
            </a:r>
            <a:r>
              <a:rPr lang="en-US"/>
              <a:t>está</a:t>
            </a:r>
            <a:r>
              <a:rPr lang="en-US"/>
              <a:t> a la izquierda del niño.</a:t>
            </a:r>
            <a:endParaRPr/>
          </a:p>
          <a:p>
            <a:pPr indent="-228600" lvl="1" marL="685800" rtl="0" algn="just">
              <a:lnSpc>
                <a:spcPct val="90000"/>
              </a:lnSpc>
              <a:spcBef>
                <a:spcPts val="500"/>
              </a:spcBef>
              <a:spcAft>
                <a:spcPts val="0"/>
              </a:spcAft>
              <a:buClr>
                <a:schemeClr val="dk1"/>
              </a:buClr>
              <a:buSzPts val="2400"/>
              <a:buChar char="•"/>
            </a:pPr>
            <a:r>
              <a:rPr lang="en-US"/>
              <a:t>El niño </a:t>
            </a:r>
            <a:r>
              <a:rPr lang="en-US"/>
              <a:t>está</a:t>
            </a:r>
            <a:r>
              <a:rPr lang="en-US"/>
              <a:t> a la derecha de la niña.</a:t>
            </a:r>
            <a:endParaRPr/>
          </a:p>
          <a:p>
            <a:pPr indent="-228600" lvl="1" marL="685800" rtl="0" algn="just">
              <a:lnSpc>
                <a:spcPct val="90000"/>
              </a:lnSpc>
              <a:spcBef>
                <a:spcPts val="500"/>
              </a:spcBef>
              <a:spcAft>
                <a:spcPts val="0"/>
              </a:spcAft>
              <a:buClr>
                <a:schemeClr val="dk1"/>
              </a:buClr>
              <a:buSzPts val="2400"/>
              <a:buChar char="•"/>
            </a:pPr>
            <a:r>
              <a:rPr lang="en-US"/>
              <a:t>El niño </a:t>
            </a:r>
            <a:r>
              <a:rPr lang="en-US"/>
              <a:t>está</a:t>
            </a:r>
            <a:r>
              <a:rPr lang="en-US"/>
              <a:t> a la izquierda de la niña.</a:t>
            </a:r>
            <a:endParaRPr/>
          </a:p>
          <a:p>
            <a:pPr indent="-76200" lvl="1" marL="685800" rtl="0" algn="just">
              <a:lnSpc>
                <a:spcPct val="90000"/>
              </a:lnSpc>
              <a:spcBef>
                <a:spcPts val="500"/>
              </a:spcBef>
              <a:spcAft>
                <a:spcPts val="0"/>
              </a:spcAft>
              <a:buClr>
                <a:schemeClr val="dk1"/>
              </a:buClr>
              <a:buSzPts val="2400"/>
              <a:buNone/>
            </a:pPr>
            <a:r>
              <a:t/>
            </a:r>
            <a:endParaRPr/>
          </a:p>
        </p:txBody>
      </p:sp>
      <p:pic>
        <p:nvPicPr>
          <p:cNvPr id="340" name="Google Shape;340;p29"/>
          <p:cNvPicPr preferRelativeResize="0"/>
          <p:nvPr/>
        </p:nvPicPr>
        <p:blipFill rotWithShape="1">
          <a:blip r:embed="rId3">
            <a:alphaModFix/>
          </a:blip>
          <a:srcRect b="0" l="0" r="0" t="0"/>
          <a:stretch/>
        </p:blipFill>
        <p:spPr>
          <a:xfrm>
            <a:off x="7237343" y="3021772"/>
            <a:ext cx="3124200" cy="2603500"/>
          </a:xfrm>
          <a:prstGeom prst="rect">
            <a:avLst/>
          </a:prstGeom>
          <a:noFill/>
          <a:ln>
            <a:noFill/>
          </a:ln>
        </p:spPr>
      </p:pic>
      <p:sp>
        <p:nvSpPr>
          <p:cNvPr id="341" name="Google Shape;34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 name="Shape 114"/>
        <p:cNvGrpSpPr/>
        <p:nvPr/>
      </p:nvGrpSpPr>
      <p:grpSpPr>
        <a:xfrm>
          <a:off x="0" y="0"/>
          <a:ext cx="0" cy="0"/>
          <a:chOff x="0" y="0"/>
          <a:chExt cx="0" cy="0"/>
        </a:xfrm>
      </p:grpSpPr>
      <p:sp>
        <p:nvSpPr>
          <p:cNvPr id="115" name="Google Shape;11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Objetivos de la clase	</a:t>
            </a:r>
            <a:endParaRPr/>
          </a:p>
        </p:txBody>
      </p:sp>
      <p:sp>
        <p:nvSpPr>
          <p:cNvPr id="116" name="Google Shape;11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Caracterizar las posiciones relativas y absolutas de personas y objetos con relación a sí mismos y otros objetos.</a:t>
            </a:r>
            <a:endParaRPr/>
          </a:p>
          <a:p>
            <a:pPr indent="0" lvl="0" marL="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Analizar problemas que involucren la posición relativa y absolutas.</a:t>
            </a:r>
            <a:endParaRPr/>
          </a:p>
          <a:p>
            <a:pPr indent="0" lvl="0" marL="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p:txBody>
      </p:sp>
      <p:sp>
        <p:nvSpPr>
          <p:cNvPr id="117" name="Google Shape;11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Relativa</a:t>
            </a:r>
            <a:endParaRPr/>
          </a:p>
        </p:txBody>
      </p:sp>
      <p:sp>
        <p:nvSpPr>
          <p:cNvPr id="347" name="Google Shape;34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¿Cuál (es) de las siguientes afirmaciones describen correctamente la fotografía?</a:t>
            </a:r>
            <a:endParaRPr/>
          </a:p>
          <a:p>
            <a:pPr indent="-228600" lvl="1" marL="685800" rtl="0" algn="just">
              <a:lnSpc>
                <a:spcPct val="90000"/>
              </a:lnSpc>
              <a:spcBef>
                <a:spcPts val="500"/>
              </a:spcBef>
              <a:spcAft>
                <a:spcPts val="0"/>
              </a:spcAft>
              <a:buClr>
                <a:schemeClr val="dk1"/>
              </a:buClr>
              <a:buSzPts val="2400"/>
              <a:buChar char="•"/>
            </a:pPr>
            <a:r>
              <a:rPr lang="en-US"/>
              <a:t>La niña </a:t>
            </a:r>
            <a:r>
              <a:rPr lang="en-US"/>
              <a:t>está</a:t>
            </a:r>
            <a:r>
              <a:rPr lang="en-US"/>
              <a:t> a la derecha del niño.</a:t>
            </a:r>
            <a:endParaRPr/>
          </a:p>
          <a:p>
            <a:pPr indent="-228600" lvl="1" marL="685800" rtl="0" algn="just">
              <a:lnSpc>
                <a:spcPct val="90000"/>
              </a:lnSpc>
              <a:spcBef>
                <a:spcPts val="500"/>
              </a:spcBef>
              <a:spcAft>
                <a:spcPts val="0"/>
              </a:spcAft>
              <a:buClr>
                <a:schemeClr val="dk1"/>
              </a:buClr>
              <a:buSzPts val="2400"/>
              <a:buChar char="•"/>
            </a:pPr>
            <a:r>
              <a:rPr lang="en-US"/>
              <a:t>La niña </a:t>
            </a:r>
            <a:r>
              <a:rPr lang="en-US"/>
              <a:t>está</a:t>
            </a:r>
            <a:r>
              <a:rPr lang="en-US"/>
              <a:t> a la izquierda del niño.</a:t>
            </a:r>
            <a:endParaRPr/>
          </a:p>
          <a:p>
            <a:pPr indent="-228600" lvl="1" marL="685800" rtl="0" algn="just">
              <a:lnSpc>
                <a:spcPct val="90000"/>
              </a:lnSpc>
              <a:spcBef>
                <a:spcPts val="500"/>
              </a:spcBef>
              <a:spcAft>
                <a:spcPts val="0"/>
              </a:spcAft>
              <a:buClr>
                <a:schemeClr val="dk1"/>
              </a:buClr>
              <a:buSzPts val="2400"/>
              <a:buChar char="•"/>
            </a:pPr>
            <a:r>
              <a:rPr lang="en-US"/>
              <a:t>El niño </a:t>
            </a:r>
            <a:r>
              <a:rPr lang="en-US"/>
              <a:t>está</a:t>
            </a:r>
            <a:r>
              <a:rPr lang="en-US"/>
              <a:t> a la derecha de la niña.</a:t>
            </a:r>
            <a:endParaRPr/>
          </a:p>
          <a:p>
            <a:pPr indent="-228600" lvl="1" marL="685800" rtl="0" algn="just">
              <a:lnSpc>
                <a:spcPct val="90000"/>
              </a:lnSpc>
              <a:spcBef>
                <a:spcPts val="500"/>
              </a:spcBef>
              <a:spcAft>
                <a:spcPts val="0"/>
              </a:spcAft>
              <a:buClr>
                <a:schemeClr val="dk1"/>
              </a:buClr>
              <a:buSzPts val="2400"/>
              <a:buChar char="•"/>
            </a:pPr>
            <a:r>
              <a:rPr lang="en-US"/>
              <a:t>El niño </a:t>
            </a:r>
            <a:r>
              <a:rPr lang="en-US"/>
              <a:t>está</a:t>
            </a:r>
            <a:r>
              <a:rPr lang="en-US"/>
              <a:t> a la izquierda de la niña.</a:t>
            </a:r>
            <a:endParaRPr/>
          </a:p>
          <a:p>
            <a:pPr indent="-76200" lvl="1" marL="685800" rtl="0" algn="just">
              <a:lnSpc>
                <a:spcPct val="90000"/>
              </a:lnSpc>
              <a:spcBef>
                <a:spcPts val="500"/>
              </a:spcBef>
              <a:spcAft>
                <a:spcPts val="0"/>
              </a:spcAft>
              <a:buClr>
                <a:schemeClr val="dk1"/>
              </a:buClr>
              <a:buSzPts val="2400"/>
              <a:buNone/>
            </a:pPr>
            <a:r>
              <a:t/>
            </a:r>
            <a:endParaRPr/>
          </a:p>
        </p:txBody>
      </p:sp>
      <p:pic>
        <p:nvPicPr>
          <p:cNvPr id="348" name="Google Shape;348;p30"/>
          <p:cNvPicPr preferRelativeResize="0"/>
          <p:nvPr/>
        </p:nvPicPr>
        <p:blipFill rotWithShape="1">
          <a:blip r:embed="rId3">
            <a:alphaModFix/>
          </a:blip>
          <a:srcRect b="0" l="0" r="0" t="0"/>
          <a:stretch/>
        </p:blipFill>
        <p:spPr>
          <a:xfrm>
            <a:off x="7237343" y="3021772"/>
            <a:ext cx="3124200" cy="2603500"/>
          </a:xfrm>
          <a:prstGeom prst="rect">
            <a:avLst/>
          </a:prstGeom>
          <a:noFill/>
          <a:ln>
            <a:noFill/>
          </a:ln>
        </p:spPr>
      </p:pic>
      <p:sp>
        <p:nvSpPr>
          <p:cNvPr id="349" name="Google Shape;349;p30"/>
          <p:cNvSpPr txBox="1"/>
          <p:nvPr/>
        </p:nvSpPr>
        <p:spPr>
          <a:xfrm>
            <a:off x="1090247" y="5699909"/>
            <a:ext cx="8247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chemeClr val="dk1"/>
                </a:solidFill>
                <a:latin typeface="Calibri"/>
                <a:ea typeface="Calibri"/>
                <a:cs typeface="Calibri"/>
                <a:sym typeface="Calibri"/>
              </a:rPr>
              <a:t>¿El lado izquierdo es del observador o del niño@?</a:t>
            </a:r>
            <a:endParaRPr/>
          </a:p>
        </p:txBody>
      </p:sp>
      <p:sp>
        <p:nvSpPr>
          <p:cNvPr id="350" name="Google Shape;35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a:t>
            </a:r>
            <a:endParaRPr/>
          </a:p>
        </p:txBody>
      </p:sp>
      <p:sp>
        <p:nvSpPr>
          <p:cNvPr id="356" name="Google Shape;35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En ciertas ocasiones es necesario dar alguna/s indicación/es adicional/es para precisar la ubicación de un objeto. </a:t>
            </a:r>
            <a:endParaRPr/>
          </a:p>
          <a:p>
            <a:pPr indent="-228600" lvl="1" marL="685800" rtl="0" algn="just">
              <a:lnSpc>
                <a:spcPct val="90000"/>
              </a:lnSpc>
              <a:spcBef>
                <a:spcPts val="500"/>
              </a:spcBef>
              <a:spcAft>
                <a:spcPts val="0"/>
              </a:spcAft>
              <a:buClr>
                <a:schemeClr val="dk1"/>
              </a:buClr>
              <a:buSzPts val="2400"/>
              <a:buChar char="•"/>
            </a:pPr>
            <a:r>
              <a:rPr lang="en-US"/>
              <a:t>Por ejemplo, si damos la instrucción: Dibuje una pelota al lado derecho de la persona, se pueden obtener los siguientes casos, que dependen de si se utiliza la lateralidad del observador o del referente: </a:t>
            </a:r>
            <a:endParaRPr/>
          </a:p>
          <a:p>
            <a:pPr indent="-50800" lvl="1" marL="228600" rtl="0" algn="just">
              <a:lnSpc>
                <a:spcPct val="90000"/>
              </a:lnSpc>
              <a:spcBef>
                <a:spcPts val="1000"/>
              </a:spcBef>
              <a:spcAft>
                <a:spcPts val="0"/>
              </a:spcAft>
              <a:buClr>
                <a:schemeClr val="dk1"/>
              </a:buClr>
              <a:buSzPts val="2800"/>
              <a:buNone/>
            </a:pPr>
            <a:r>
              <a:t/>
            </a:r>
            <a:endParaRPr sz="2800"/>
          </a:p>
          <a:p>
            <a:pPr indent="-50800" lvl="0" marL="228600" rtl="0" algn="just">
              <a:lnSpc>
                <a:spcPct val="90000"/>
              </a:lnSpc>
              <a:spcBef>
                <a:spcPts val="1000"/>
              </a:spcBef>
              <a:spcAft>
                <a:spcPts val="0"/>
              </a:spcAft>
              <a:buClr>
                <a:schemeClr val="dk1"/>
              </a:buClr>
              <a:buSzPts val="2800"/>
              <a:buNone/>
            </a:pPr>
            <a:r>
              <a:t/>
            </a:r>
            <a:endParaRPr/>
          </a:p>
        </p:txBody>
      </p:sp>
      <p:pic>
        <p:nvPicPr>
          <p:cNvPr id="357" name="Google Shape;357;p31"/>
          <p:cNvPicPr preferRelativeResize="0"/>
          <p:nvPr/>
        </p:nvPicPr>
        <p:blipFill rotWithShape="1">
          <a:blip r:embed="rId3">
            <a:alphaModFix/>
          </a:blip>
          <a:srcRect b="0" l="0" r="0" t="0"/>
          <a:stretch/>
        </p:blipFill>
        <p:spPr>
          <a:xfrm>
            <a:off x="1937302" y="3794906"/>
            <a:ext cx="8021707" cy="2119113"/>
          </a:xfrm>
          <a:prstGeom prst="rect">
            <a:avLst/>
          </a:prstGeom>
          <a:noFill/>
          <a:ln>
            <a:noFill/>
          </a:ln>
        </p:spPr>
      </p:pic>
      <p:sp>
        <p:nvSpPr>
          <p:cNvPr id="358" name="Google Shape;358;p31"/>
          <p:cNvSpPr/>
          <p:nvPr/>
        </p:nvSpPr>
        <p:spPr>
          <a:xfrm>
            <a:off x="838200" y="5914019"/>
            <a:ext cx="10515600" cy="94398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600">
                <a:solidFill>
                  <a:schemeClr val="lt1"/>
                </a:solidFill>
                <a:latin typeface="Calibri"/>
                <a:ea typeface="Calibri"/>
                <a:cs typeface="Calibri"/>
                <a:sym typeface="Calibri"/>
              </a:rPr>
              <a:t>En situaciones como esta, puede haber más de una respuesta correcta si no se especifica con claridad lo que se pide. Lo importante al describir la posición de algo o de alguien es tener claridad respecto de la derecha o izquierda de quien está hablando o de quien se está hablando. </a:t>
            </a:r>
            <a:endParaRPr/>
          </a:p>
        </p:txBody>
      </p:sp>
      <p:sp>
        <p:nvSpPr>
          <p:cNvPr id="359" name="Google Shape;3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a:t>
            </a:r>
            <a:endParaRPr/>
          </a:p>
        </p:txBody>
      </p:sp>
      <p:sp>
        <p:nvSpPr>
          <p:cNvPr id="365" name="Google Shape;365;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Para describir una situación se puede considerar: </a:t>
            </a:r>
            <a:endParaRPr sz="2400"/>
          </a:p>
          <a:p>
            <a:pPr indent="-228600" lvl="1" marL="685800" rtl="0" algn="just">
              <a:lnSpc>
                <a:spcPct val="90000"/>
              </a:lnSpc>
              <a:spcBef>
                <a:spcPts val="500"/>
              </a:spcBef>
              <a:spcAft>
                <a:spcPts val="0"/>
              </a:spcAft>
              <a:buClr>
                <a:schemeClr val="dk1"/>
              </a:buClr>
              <a:buSzPts val="2400"/>
              <a:buChar char="•"/>
            </a:pPr>
            <a:r>
              <a:rPr lang="en-US"/>
              <a:t>Un </a:t>
            </a:r>
            <a:r>
              <a:rPr i="1" lang="en-US"/>
              <a:t>referente</a:t>
            </a:r>
            <a:r>
              <a:rPr lang="en-US"/>
              <a:t>, que puede ser un objeto o una persona. </a:t>
            </a:r>
            <a:endParaRPr sz="2000"/>
          </a:p>
          <a:p>
            <a:pPr indent="-228600" lvl="1" marL="685800" rtl="0" algn="just">
              <a:lnSpc>
                <a:spcPct val="90000"/>
              </a:lnSpc>
              <a:spcBef>
                <a:spcPts val="500"/>
              </a:spcBef>
              <a:spcAft>
                <a:spcPts val="0"/>
              </a:spcAft>
              <a:buClr>
                <a:schemeClr val="dk1"/>
              </a:buClr>
              <a:buSzPts val="2400"/>
              <a:buChar char="•"/>
            </a:pPr>
            <a:r>
              <a:rPr lang="en-US"/>
              <a:t>Un </a:t>
            </a:r>
            <a:r>
              <a:rPr i="1" lang="en-US"/>
              <a:t>objeto o una persona observada</a:t>
            </a:r>
            <a:r>
              <a:rPr lang="en-US"/>
              <a:t>. </a:t>
            </a:r>
            <a:endParaRPr sz="2000"/>
          </a:p>
          <a:p>
            <a:pPr indent="0" lvl="0" marL="0" rtl="0" algn="just">
              <a:lnSpc>
                <a:spcPct val="90000"/>
              </a:lnSpc>
              <a:spcBef>
                <a:spcPts val="1000"/>
              </a:spcBef>
              <a:spcAft>
                <a:spcPts val="0"/>
              </a:spcAft>
              <a:buClr>
                <a:schemeClr val="dk1"/>
              </a:buClr>
              <a:buSzPts val="2200"/>
              <a:buNone/>
            </a:pPr>
            <a:r>
              <a:t/>
            </a:r>
            <a:endParaRPr sz="2200"/>
          </a:p>
        </p:txBody>
      </p:sp>
      <p:pic>
        <p:nvPicPr>
          <p:cNvPr id="366" name="Google Shape;366;p32"/>
          <p:cNvPicPr preferRelativeResize="0"/>
          <p:nvPr/>
        </p:nvPicPr>
        <p:blipFill rotWithShape="1">
          <a:blip r:embed="rId3">
            <a:alphaModFix/>
          </a:blip>
          <a:srcRect b="0" l="0" r="0" t="0"/>
          <a:stretch/>
        </p:blipFill>
        <p:spPr>
          <a:xfrm>
            <a:off x="838200" y="3429000"/>
            <a:ext cx="5767855" cy="3429000"/>
          </a:xfrm>
          <a:prstGeom prst="rect">
            <a:avLst/>
          </a:prstGeom>
          <a:noFill/>
          <a:ln>
            <a:noFill/>
          </a:ln>
        </p:spPr>
      </p:pic>
      <p:pic>
        <p:nvPicPr>
          <p:cNvPr id="367" name="Google Shape;367;p32"/>
          <p:cNvPicPr preferRelativeResize="0"/>
          <p:nvPr/>
        </p:nvPicPr>
        <p:blipFill rotWithShape="1">
          <a:blip r:embed="rId4">
            <a:alphaModFix/>
          </a:blip>
          <a:srcRect b="0" l="0" r="0" t="0"/>
          <a:stretch/>
        </p:blipFill>
        <p:spPr>
          <a:xfrm>
            <a:off x="8335108" y="3027363"/>
            <a:ext cx="2590800" cy="3149600"/>
          </a:xfrm>
          <a:prstGeom prst="rect">
            <a:avLst/>
          </a:prstGeom>
          <a:noFill/>
          <a:ln>
            <a:noFill/>
          </a:ln>
        </p:spPr>
      </p:pic>
      <p:sp>
        <p:nvSpPr>
          <p:cNvPr id="368" name="Google Shape;36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a:t>
            </a:r>
            <a:endParaRPr/>
          </a:p>
        </p:txBody>
      </p:sp>
      <p:sp>
        <p:nvSpPr>
          <p:cNvPr id="374" name="Google Shape;37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Para describir una situación se puede considerar: </a:t>
            </a:r>
            <a:endParaRPr sz="2400"/>
          </a:p>
          <a:p>
            <a:pPr indent="-228600" lvl="1" marL="685800" rtl="0" algn="just">
              <a:lnSpc>
                <a:spcPct val="90000"/>
              </a:lnSpc>
              <a:spcBef>
                <a:spcPts val="500"/>
              </a:spcBef>
              <a:spcAft>
                <a:spcPts val="0"/>
              </a:spcAft>
              <a:buClr>
                <a:schemeClr val="dk1"/>
              </a:buClr>
              <a:buSzPts val="2400"/>
              <a:buChar char="•"/>
            </a:pPr>
            <a:r>
              <a:rPr lang="en-US"/>
              <a:t>Un </a:t>
            </a:r>
            <a:r>
              <a:rPr i="1" lang="en-US"/>
              <a:t>referente</a:t>
            </a:r>
            <a:r>
              <a:rPr lang="en-US"/>
              <a:t>, que puede ser un objeto o una persona. </a:t>
            </a:r>
            <a:endParaRPr sz="2000"/>
          </a:p>
          <a:p>
            <a:pPr indent="-228600" lvl="1" marL="685800" rtl="0" algn="just">
              <a:lnSpc>
                <a:spcPct val="90000"/>
              </a:lnSpc>
              <a:spcBef>
                <a:spcPts val="500"/>
              </a:spcBef>
              <a:spcAft>
                <a:spcPts val="0"/>
              </a:spcAft>
              <a:buClr>
                <a:schemeClr val="dk1"/>
              </a:buClr>
              <a:buSzPts val="2400"/>
              <a:buChar char="•"/>
            </a:pPr>
            <a:r>
              <a:rPr lang="en-US"/>
              <a:t>Un </a:t>
            </a:r>
            <a:r>
              <a:rPr i="1" lang="en-US"/>
              <a:t>objeto o una persona observada</a:t>
            </a:r>
            <a:r>
              <a:rPr lang="en-US"/>
              <a:t>. </a:t>
            </a:r>
            <a:endParaRPr sz="2000"/>
          </a:p>
          <a:p>
            <a:pPr indent="-228600" lvl="0" marL="228600" rtl="0" algn="just">
              <a:lnSpc>
                <a:spcPct val="90000"/>
              </a:lnSpc>
              <a:spcBef>
                <a:spcPts val="1000"/>
              </a:spcBef>
              <a:spcAft>
                <a:spcPts val="0"/>
              </a:spcAft>
              <a:buClr>
                <a:schemeClr val="dk1"/>
              </a:buClr>
              <a:buSzPts val="2800"/>
              <a:buChar char="•"/>
            </a:pPr>
            <a:r>
              <a:rPr lang="en-US"/>
              <a:t>Cuando lo observado </a:t>
            </a:r>
            <a:r>
              <a:rPr b="1" lang="en-US"/>
              <a:t>no tiene lateralidad</a:t>
            </a:r>
            <a:r>
              <a:rPr lang="en-US"/>
              <a:t>, </a:t>
            </a:r>
            <a:r>
              <a:rPr b="1" lang="en-US"/>
              <a:t>se asume la del observador</a:t>
            </a:r>
            <a:r>
              <a:rPr lang="en-US"/>
              <a:t>.</a:t>
            </a:r>
            <a:endParaRPr/>
          </a:p>
          <a:p>
            <a:pPr indent="-88900" lvl="0" marL="228600" rtl="0" algn="just">
              <a:lnSpc>
                <a:spcPct val="90000"/>
              </a:lnSpc>
              <a:spcBef>
                <a:spcPts val="1000"/>
              </a:spcBef>
              <a:spcAft>
                <a:spcPts val="0"/>
              </a:spcAft>
              <a:buClr>
                <a:schemeClr val="dk1"/>
              </a:buClr>
              <a:buSzPts val="2200"/>
              <a:buNone/>
            </a:pPr>
            <a:r>
              <a:t/>
            </a:r>
            <a:endParaRPr sz="2200"/>
          </a:p>
        </p:txBody>
      </p:sp>
      <p:pic>
        <p:nvPicPr>
          <p:cNvPr id="375" name="Google Shape;375;p33"/>
          <p:cNvPicPr preferRelativeResize="0"/>
          <p:nvPr/>
        </p:nvPicPr>
        <p:blipFill rotWithShape="1">
          <a:blip r:embed="rId3">
            <a:alphaModFix/>
          </a:blip>
          <a:srcRect b="0" l="0" r="0" t="0"/>
          <a:stretch/>
        </p:blipFill>
        <p:spPr>
          <a:xfrm>
            <a:off x="3862466" y="3954463"/>
            <a:ext cx="3657600" cy="2222500"/>
          </a:xfrm>
          <a:prstGeom prst="rect">
            <a:avLst/>
          </a:prstGeom>
          <a:noFill/>
          <a:ln>
            <a:noFill/>
          </a:ln>
        </p:spPr>
      </p:pic>
      <p:sp>
        <p:nvSpPr>
          <p:cNvPr id="376" name="Google Shape;3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Posiciones Relativas</a:t>
            </a:r>
            <a:endParaRPr/>
          </a:p>
        </p:txBody>
      </p:sp>
      <p:sp>
        <p:nvSpPr>
          <p:cNvPr id="382" name="Google Shape;38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Para describir una situación se puede considerar: </a:t>
            </a:r>
            <a:endParaRPr sz="2400"/>
          </a:p>
          <a:p>
            <a:pPr indent="-228600" lvl="1" marL="685800" rtl="0" algn="just">
              <a:lnSpc>
                <a:spcPct val="90000"/>
              </a:lnSpc>
              <a:spcBef>
                <a:spcPts val="500"/>
              </a:spcBef>
              <a:spcAft>
                <a:spcPts val="0"/>
              </a:spcAft>
              <a:buClr>
                <a:schemeClr val="dk1"/>
              </a:buClr>
              <a:buSzPts val="2400"/>
              <a:buChar char="•"/>
            </a:pPr>
            <a:r>
              <a:rPr lang="en-US"/>
              <a:t>Un </a:t>
            </a:r>
            <a:r>
              <a:rPr i="1" lang="en-US"/>
              <a:t>referente</a:t>
            </a:r>
            <a:r>
              <a:rPr lang="en-US"/>
              <a:t>, que puede ser un objeto o una persona. </a:t>
            </a:r>
            <a:endParaRPr sz="2000"/>
          </a:p>
          <a:p>
            <a:pPr indent="-228600" lvl="1" marL="685800" rtl="0" algn="just">
              <a:lnSpc>
                <a:spcPct val="90000"/>
              </a:lnSpc>
              <a:spcBef>
                <a:spcPts val="500"/>
              </a:spcBef>
              <a:spcAft>
                <a:spcPts val="0"/>
              </a:spcAft>
              <a:buClr>
                <a:schemeClr val="dk1"/>
              </a:buClr>
              <a:buSzPts val="2400"/>
              <a:buChar char="•"/>
            </a:pPr>
            <a:r>
              <a:rPr lang="en-US"/>
              <a:t>Un </a:t>
            </a:r>
            <a:r>
              <a:rPr i="1" lang="en-US"/>
              <a:t>objeto o una persona observada</a:t>
            </a:r>
            <a:r>
              <a:rPr lang="en-US"/>
              <a:t>. </a:t>
            </a:r>
            <a:endParaRPr sz="2000"/>
          </a:p>
          <a:p>
            <a:pPr indent="-228600" lvl="0" marL="228600" rtl="0" algn="just">
              <a:lnSpc>
                <a:spcPct val="90000"/>
              </a:lnSpc>
              <a:spcBef>
                <a:spcPts val="1000"/>
              </a:spcBef>
              <a:spcAft>
                <a:spcPts val="0"/>
              </a:spcAft>
              <a:buClr>
                <a:schemeClr val="dk1"/>
              </a:buClr>
              <a:buSzPts val="2800"/>
              <a:buChar char="•"/>
            </a:pPr>
            <a:r>
              <a:rPr lang="en-US"/>
              <a:t>Cuando lo observado no tiene lateralidad, se asume la del observador.</a:t>
            </a:r>
            <a:endParaRPr/>
          </a:p>
          <a:p>
            <a:pPr indent="-228600" lvl="0" marL="228600" rtl="0" algn="just">
              <a:lnSpc>
                <a:spcPct val="90000"/>
              </a:lnSpc>
              <a:spcBef>
                <a:spcPts val="1000"/>
              </a:spcBef>
              <a:spcAft>
                <a:spcPts val="0"/>
              </a:spcAft>
              <a:buClr>
                <a:schemeClr val="dk1"/>
              </a:buClr>
              <a:buSzPts val="2800"/>
              <a:buChar char="•"/>
            </a:pPr>
            <a:r>
              <a:rPr lang="en-US"/>
              <a:t>Cuando lo observado </a:t>
            </a:r>
            <a:r>
              <a:rPr b="1" lang="en-US"/>
              <a:t>sí tiene lateralidad</a:t>
            </a:r>
            <a:r>
              <a:rPr lang="en-US"/>
              <a:t>, </a:t>
            </a:r>
            <a:r>
              <a:rPr b="1" lang="en-US"/>
              <a:t>se tiene que especificar a quién se le atribuye ésta</a:t>
            </a:r>
            <a:r>
              <a:rPr lang="en-US"/>
              <a:t>: </a:t>
            </a:r>
            <a:endParaRPr sz="2400"/>
          </a:p>
          <a:p>
            <a:pPr indent="-228600" lvl="1" marL="685800" rtl="0" algn="just">
              <a:lnSpc>
                <a:spcPct val="90000"/>
              </a:lnSpc>
              <a:spcBef>
                <a:spcPts val="500"/>
              </a:spcBef>
              <a:spcAft>
                <a:spcPts val="0"/>
              </a:spcAft>
              <a:buClr>
                <a:schemeClr val="dk1"/>
              </a:buClr>
              <a:buSzPts val="2400"/>
              <a:buChar char="•"/>
            </a:pPr>
            <a:r>
              <a:rPr lang="en-US"/>
              <a:t>Al observador </a:t>
            </a:r>
            <a:endParaRPr sz="2000"/>
          </a:p>
          <a:p>
            <a:pPr indent="-228600" lvl="1" marL="685800" rtl="0" algn="just">
              <a:lnSpc>
                <a:spcPct val="90000"/>
              </a:lnSpc>
              <a:spcBef>
                <a:spcPts val="500"/>
              </a:spcBef>
              <a:spcAft>
                <a:spcPts val="0"/>
              </a:spcAft>
              <a:buClr>
                <a:schemeClr val="dk1"/>
              </a:buClr>
              <a:buSzPts val="2400"/>
              <a:buChar char="•"/>
            </a:pPr>
            <a:r>
              <a:rPr lang="en-US"/>
              <a:t>A lo observado </a:t>
            </a:r>
            <a:endParaRPr sz="2000"/>
          </a:p>
          <a:p>
            <a:pPr indent="-88900" lvl="0" marL="228600" rtl="0" algn="just">
              <a:lnSpc>
                <a:spcPct val="90000"/>
              </a:lnSpc>
              <a:spcBef>
                <a:spcPts val="1000"/>
              </a:spcBef>
              <a:spcAft>
                <a:spcPts val="0"/>
              </a:spcAft>
              <a:buClr>
                <a:schemeClr val="dk1"/>
              </a:buClr>
              <a:buSzPts val="2200"/>
              <a:buNone/>
            </a:pPr>
            <a:r>
              <a:t/>
            </a:r>
            <a:endParaRPr sz="2200"/>
          </a:p>
        </p:txBody>
      </p:sp>
      <p:pic>
        <p:nvPicPr>
          <p:cNvPr id="383" name="Google Shape;383;p34"/>
          <p:cNvPicPr preferRelativeResize="0"/>
          <p:nvPr/>
        </p:nvPicPr>
        <p:blipFill rotWithShape="1">
          <a:blip r:embed="rId3">
            <a:alphaModFix/>
          </a:blip>
          <a:srcRect b="0" l="0" r="0" t="0"/>
          <a:stretch/>
        </p:blipFill>
        <p:spPr>
          <a:xfrm>
            <a:off x="5369658" y="4324350"/>
            <a:ext cx="3492500" cy="2324100"/>
          </a:xfrm>
          <a:prstGeom prst="rect">
            <a:avLst/>
          </a:prstGeom>
          <a:noFill/>
          <a:ln>
            <a:noFill/>
          </a:ln>
        </p:spPr>
      </p:pic>
      <p:sp>
        <p:nvSpPr>
          <p:cNvPr id="384" name="Google Shape;38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a:t>
            </a:r>
            <a:endParaRPr/>
          </a:p>
        </p:txBody>
      </p:sp>
      <p:pic>
        <p:nvPicPr>
          <p:cNvPr id="390" name="Google Shape;390;p35"/>
          <p:cNvPicPr preferRelativeResize="0"/>
          <p:nvPr/>
        </p:nvPicPr>
        <p:blipFill rotWithShape="1">
          <a:blip r:embed="rId3">
            <a:alphaModFix/>
          </a:blip>
          <a:srcRect b="0" l="0" r="0" t="0"/>
          <a:stretch/>
        </p:blipFill>
        <p:spPr>
          <a:xfrm>
            <a:off x="0" y="6492875"/>
            <a:ext cx="1913467" cy="387476"/>
          </a:xfrm>
          <a:prstGeom prst="rect">
            <a:avLst/>
          </a:prstGeom>
          <a:noFill/>
          <a:ln>
            <a:noFill/>
          </a:ln>
        </p:spPr>
      </p:pic>
      <p:sp>
        <p:nvSpPr>
          <p:cNvPr id="391" name="Google Shape;391;p35"/>
          <p:cNvSpPr txBox="1"/>
          <p:nvPr>
            <p:ph idx="1" type="body"/>
          </p:nvPr>
        </p:nvSpPr>
        <p:spPr>
          <a:xfrm>
            <a:off x="838200" y="1825625"/>
            <a:ext cx="621858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Proponga una descripción de la imagen, considerando:</a:t>
            </a:r>
            <a:endParaRPr/>
          </a:p>
          <a:p>
            <a:pPr indent="-228600" lvl="1" marL="685800" rtl="0" algn="just">
              <a:lnSpc>
                <a:spcPct val="90000"/>
              </a:lnSpc>
              <a:spcBef>
                <a:spcPts val="500"/>
              </a:spcBef>
              <a:spcAft>
                <a:spcPts val="0"/>
              </a:spcAft>
              <a:buClr>
                <a:schemeClr val="dk1"/>
              </a:buClr>
              <a:buSzPts val="2400"/>
              <a:buChar char="•"/>
            </a:pPr>
            <a:r>
              <a:rPr lang="en-US"/>
              <a:t>Un </a:t>
            </a:r>
            <a:r>
              <a:rPr i="1" lang="en-US"/>
              <a:t>referente</a:t>
            </a:r>
            <a:r>
              <a:rPr lang="en-US"/>
              <a:t>. </a:t>
            </a:r>
            <a:endParaRPr sz="2000"/>
          </a:p>
          <a:p>
            <a:pPr indent="-228600" lvl="1" marL="685800" rtl="0" algn="just">
              <a:lnSpc>
                <a:spcPct val="90000"/>
              </a:lnSpc>
              <a:spcBef>
                <a:spcPts val="500"/>
              </a:spcBef>
              <a:spcAft>
                <a:spcPts val="0"/>
              </a:spcAft>
              <a:buClr>
                <a:schemeClr val="dk1"/>
              </a:buClr>
              <a:buSzPts val="2400"/>
              <a:buChar char="•"/>
            </a:pPr>
            <a:r>
              <a:rPr lang="en-US"/>
              <a:t>Un </a:t>
            </a:r>
            <a:r>
              <a:rPr i="1" lang="en-US"/>
              <a:t>objeto o una persona observada</a:t>
            </a:r>
            <a:r>
              <a:rPr lang="en-US"/>
              <a:t>. </a:t>
            </a:r>
            <a:endParaRPr/>
          </a:p>
          <a:p>
            <a:pPr indent="-228600" lvl="0" marL="228600" rtl="0" algn="just">
              <a:lnSpc>
                <a:spcPct val="90000"/>
              </a:lnSpc>
              <a:spcBef>
                <a:spcPts val="1000"/>
              </a:spcBef>
              <a:spcAft>
                <a:spcPts val="0"/>
              </a:spcAft>
              <a:buClr>
                <a:schemeClr val="dk1"/>
              </a:buClr>
              <a:buSzPts val="2800"/>
              <a:buChar char="•"/>
            </a:pPr>
            <a:r>
              <a:rPr lang="en-US"/>
              <a:t>Identifique en su descripción el referente y objeto o persona observada.</a:t>
            </a:r>
            <a:endParaRPr/>
          </a:p>
        </p:txBody>
      </p:sp>
      <p:pic>
        <p:nvPicPr>
          <p:cNvPr id="392" name="Google Shape;392;p35"/>
          <p:cNvPicPr preferRelativeResize="0"/>
          <p:nvPr/>
        </p:nvPicPr>
        <p:blipFill rotWithShape="1">
          <a:blip r:embed="rId4">
            <a:alphaModFix/>
          </a:blip>
          <a:srcRect b="0" l="0" r="0" t="0"/>
          <a:stretch/>
        </p:blipFill>
        <p:spPr>
          <a:xfrm>
            <a:off x="7056783" y="1825625"/>
            <a:ext cx="4801289" cy="4801289"/>
          </a:xfrm>
          <a:prstGeom prst="rect">
            <a:avLst/>
          </a:prstGeom>
          <a:noFill/>
          <a:ln>
            <a:noFill/>
          </a:ln>
        </p:spPr>
      </p:pic>
      <p:sp>
        <p:nvSpPr>
          <p:cNvPr id="393" name="Google Shape;393;p35"/>
          <p:cNvSpPr/>
          <p:nvPr/>
        </p:nvSpPr>
        <p:spPr>
          <a:xfrm>
            <a:off x="2143593" y="5336498"/>
            <a:ext cx="3762532" cy="840465"/>
          </a:xfrm>
          <a:prstGeom prst="homePlat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1" marL="45720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Un </a:t>
            </a:r>
            <a:r>
              <a:rPr b="0" i="1" lang="en-US" sz="1800" u="none" cap="none" strike="noStrike">
                <a:solidFill>
                  <a:schemeClr val="lt1"/>
                </a:solidFill>
                <a:latin typeface="Calibri"/>
                <a:ea typeface="Calibri"/>
                <a:cs typeface="Calibri"/>
                <a:sym typeface="Calibri"/>
              </a:rPr>
              <a:t>referente: </a:t>
            </a:r>
            <a:r>
              <a:rPr b="0" i="0" lang="en-US" sz="1800" u="none" cap="none" strike="noStrike">
                <a:solidFill>
                  <a:schemeClr val="lt1"/>
                </a:solidFill>
                <a:latin typeface="Calibri"/>
                <a:ea typeface="Calibri"/>
                <a:cs typeface="Calibri"/>
                <a:sym typeface="Calibri"/>
              </a:rPr>
              <a:t>Objeto o persona tomada como referencia o modelo de otra.</a:t>
            </a:r>
            <a:endParaRPr b="0" i="0" sz="2000" u="none" cap="none" strike="noStrike">
              <a:solidFill>
                <a:schemeClr val="lt1"/>
              </a:solidFill>
              <a:latin typeface="Calibri"/>
              <a:ea typeface="Calibri"/>
              <a:cs typeface="Calibri"/>
              <a:sym typeface="Calibri"/>
            </a:endParaRPr>
          </a:p>
        </p:txBody>
      </p:sp>
      <p:sp>
        <p:nvSpPr>
          <p:cNvPr id="394" name="Google Shape;39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Absoluta</a:t>
            </a:r>
            <a:endParaRPr/>
          </a:p>
        </p:txBody>
      </p:sp>
      <p:sp>
        <p:nvSpPr>
          <p:cNvPr id="400" name="Google Shape;40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10000"/>
              </a:lnSpc>
              <a:spcBef>
                <a:spcPts val="0"/>
              </a:spcBef>
              <a:spcAft>
                <a:spcPts val="0"/>
              </a:spcAft>
              <a:buClr>
                <a:schemeClr val="dk1"/>
              </a:buClr>
              <a:buSzPct val="100000"/>
              <a:buNone/>
            </a:pPr>
            <a:r>
              <a:rPr lang="en-US"/>
              <a:t>Posiciones </a:t>
            </a:r>
            <a:r>
              <a:rPr b="1" lang="en-US"/>
              <a:t>absolutas</a:t>
            </a:r>
            <a:r>
              <a:rPr lang="en-US"/>
              <a:t>: Aquéllas que no cambian aunque cambie la ubicación del observador: Plano cuadriculado.</a:t>
            </a:r>
            <a:endParaRPr/>
          </a:p>
          <a:p>
            <a:pPr indent="-228600" lvl="0" marL="228600" rtl="0" algn="just">
              <a:lnSpc>
                <a:spcPct val="90000"/>
              </a:lnSpc>
              <a:spcBef>
                <a:spcPts val="1000"/>
              </a:spcBef>
              <a:spcAft>
                <a:spcPts val="0"/>
              </a:spcAft>
              <a:buClr>
                <a:schemeClr val="dk1"/>
              </a:buClr>
              <a:buSzPct val="100000"/>
              <a:buChar char="•"/>
            </a:pPr>
            <a:r>
              <a:rPr lang="en-US"/>
              <a:t>Los puntos cardinales conforman un sistema de referencia para representar la orientación en un mapa o en la propia superficie terrestre. Estos se obtienen a partir del movimiento de rotación de la Tierra en torno a su eje y del movimiento aparente del Sol al observarlo desde la superficie terrestre: </a:t>
            </a:r>
            <a:endParaRPr/>
          </a:p>
          <a:p>
            <a:pPr indent="-228600" lvl="1" marL="685800" rtl="0" algn="just">
              <a:lnSpc>
                <a:spcPct val="90000"/>
              </a:lnSpc>
              <a:spcBef>
                <a:spcPts val="500"/>
              </a:spcBef>
              <a:spcAft>
                <a:spcPts val="0"/>
              </a:spcAft>
              <a:buClr>
                <a:schemeClr val="dk1"/>
              </a:buClr>
              <a:buSzPct val="100000"/>
              <a:buChar char="•"/>
            </a:pPr>
            <a:r>
              <a:rPr lang="en-US"/>
              <a:t>Punto cardinal este: corresponde aproximadamente a la dirección en la que vemos que aparece el Sol. </a:t>
            </a:r>
            <a:endParaRPr/>
          </a:p>
          <a:p>
            <a:pPr indent="-228600" lvl="1" marL="685800" rtl="0" algn="just">
              <a:lnSpc>
                <a:spcPct val="90000"/>
              </a:lnSpc>
              <a:spcBef>
                <a:spcPts val="500"/>
              </a:spcBef>
              <a:spcAft>
                <a:spcPts val="0"/>
              </a:spcAft>
              <a:buClr>
                <a:schemeClr val="dk1"/>
              </a:buClr>
              <a:buSzPct val="100000"/>
              <a:buChar char="•"/>
            </a:pPr>
            <a:r>
              <a:rPr lang="en-US"/>
              <a:t>Punto cardinal oeste: corresponde aproximadamente a la dirección en la que vemos que se oculta el Sol. </a:t>
            </a:r>
            <a:endParaRPr/>
          </a:p>
          <a:p>
            <a:pPr indent="-228600" lvl="1" marL="685800" rtl="0" algn="just">
              <a:lnSpc>
                <a:spcPct val="90000"/>
              </a:lnSpc>
              <a:spcBef>
                <a:spcPts val="500"/>
              </a:spcBef>
              <a:spcAft>
                <a:spcPts val="0"/>
              </a:spcAft>
              <a:buClr>
                <a:schemeClr val="dk1"/>
              </a:buClr>
              <a:buSzPct val="100000"/>
              <a:buChar char="•"/>
            </a:pPr>
            <a:r>
              <a:rPr lang="en-US"/>
              <a:t>Punto cardinal norte: si tenemos el este a la derecha y el oeste a la izquierda, la dirección en la que estamos mirando se denomina norte. </a:t>
            </a:r>
            <a:endParaRPr/>
          </a:p>
          <a:p>
            <a:pPr indent="-228600" lvl="1" marL="685800" rtl="0" algn="just">
              <a:lnSpc>
                <a:spcPct val="90000"/>
              </a:lnSpc>
              <a:spcBef>
                <a:spcPts val="500"/>
              </a:spcBef>
              <a:spcAft>
                <a:spcPts val="0"/>
              </a:spcAft>
              <a:buClr>
                <a:schemeClr val="dk1"/>
              </a:buClr>
              <a:buSzPct val="100000"/>
              <a:buChar char="•"/>
            </a:pPr>
            <a:r>
              <a:rPr lang="en-US"/>
              <a:t>Punto cardinal sur: si tenemos el este a la derecha y el oeste a la izquierda, la dirección opuesta a la que estamos mirando se denomina sur. </a:t>
            </a:r>
            <a:endParaRPr/>
          </a:p>
          <a:p>
            <a:pPr indent="0" lvl="0" marL="0" rtl="0" algn="just">
              <a:lnSpc>
                <a:spcPct val="110000"/>
              </a:lnSpc>
              <a:spcBef>
                <a:spcPts val="1000"/>
              </a:spcBef>
              <a:spcAft>
                <a:spcPts val="0"/>
              </a:spcAft>
              <a:buClr>
                <a:schemeClr val="dk1"/>
              </a:buClr>
              <a:buSzPct val="100000"/>
              <a:buNone/>
            </a:pPr>
            <a:r>
              <a:t/>
            </a:r>
            <a:endParaRPr/>
          </a:p>
        </p:txBody>
      </p:sp>
      <p:sp>
        <p:nvSpPr>
          <p:cNvPr id="401" name="Google Shape;40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Absoluta</a:t>
            </a:r>
            <a:endParaRPr/>
          </a:p>
        </p:txBody>
      </p:sp>
      <p:pic>
        <p:nvPicPr>
          <p:cNvPr id="407" name="Google Shape;407;p37"/>
          <p:cNvPicPr preferRelativeResize="0"/>
          <p:nvPr>
            <p:ph idx="1" type="body"/>
          </p:nvPr>
        </p:nvPicPr>
        <p:blipFill rotWithShape="1">
          <a:blip r:embed="rId3">
            <a:alphaModFix/>
          </a:blip>
          <a:srcRect b="0" l="15261" r="11054" t="0"/>
          <a:stretch/>
        </p:blipFill>
        <p:spPr>
          <a:xfrm>
            <a:off x="8023552" y="3220279"/>
            <a:ext cx="3844874" cy="2922103"/>
          </a:xfrm>
          <a:prstGeom prst="rect">
            <a:avLst/>
          </a:prstGeom>
          <a:noFill/>
          <a:ln>
            <a:noFill/>
          </a:ln>
        </p:spPr>
      </p:pic>
      <p:pic>
        <p:nvPicPr>
          <p:cNvPr id="408" name="Google Shape;408;p37"/>
          <p:cNvPicPr preferRelativeResize="0"/>
          <p:nvPr/>
        </p:nvPicPr>
        <p:blipFill rotWithShape="1">
          <a:blip r:embed="rId4">
            <a:alphaModFix/>
          </a:blip>
          <a:srcRect b="0" l="0" r="0" t="0"/>
          <a:stretch/>
        </p:blipFill>
        <p:spPr>
          <a:xfrm>
            <a:off x="323574" y="2517775"/>
            <a:ext cx="7569200" cy="3975100"/>
          </a:xfrm>
          <a:prstGeom prst="rect">
            <a:avLst/>
          </a:prstGeom>
          <a:noFill/>
          <a:ln>
            <a:noFill/>
          </a:ln>
        </p:spPr>
      </p:pic>
      <p:sp>
        <p:nvSpPr>
          <p:cNvPr id="409" name="Google Shape;40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Absoluta</a:t>
            </a:r>
            <a:endParaRPr/>
          </a:p>
        </p:txBody>
      </p:sp>
      <p:pic>
        <p:nvPicPr>
          <p:cNvPr id="415" name="Google Shape;415;p38"/>
          <p:cNvPicPr preferRelativeResize="0"/>
          <p:nvPr>
            <p:ph idx="1" type="body"/>
          </p:nvPr>
        </p:nvPicPr>
        <p:blipFill rotWithShape="1">
          <a:blip r:embed="rId3">
            <a:alphaModFix/>
          </a:blip>
          <a:srcRect b="0" l="15261" r="11054" t="0"/>
          <a:stretch/>
        </p:blipFill>
        <p:spPr>
          <a:xfrm>
            <a:off x="6838122" y="2780041"/>
            <a:ext cx="4267200" cy="3243071"/>
          </a:xfrm>
          <a:prstGeom prst="rect">
            <a:avLst/>
          </a:prstGeom>
          <a:noFill/>
          <a:ln>
            <a:noFill/>
          </a:ln>
        </p:spPr>
      </p:pic>
      <p:pic>
        <p:nvPicPr>
          <p:cNvPr id="416" name="Google Shape;416;p38"/>
          <p:cNvPicPr preferRelativeResize="0"/>
          <p:nvPr/>
        </p:nvPicPr>
        <p:blipFill rotWithShape="1">
          <a:blip r:embed="rId4">
            <a:alphaModFix/>
          </a:blip>
          <a:srcRect b="0" l="0" r="0" t="0"/>
          <a:stretch/>
        </p:blipFill>
        <p:spPr>
          <a:xfrm>
            <a:off x="917713" y="2007704"/>
            <a:ext cx="5137190" cy="4315239"/>
          </a:xfrm>
          <a:prstGeom prst="rect">
            <a:avLst/>
          </a:prstGeom>
          <a:noFill/>
          <a:ln>
            <a:noFill/>
          </a:ln>
        </p:spPr>
      </p:pic>
      <p:sp>
        <p:nvSpPr>
          <p:cNvPr id="417" name="Google Shape;417;p38"/>
          <p:cNvSpPr/>
          <p:nvPr/>
        </p:nvSpPr>
        <p:spPr>
          <a:xfrm>
            <a:off x="4611757" y="1690688"/>
            <a:ext cx="3140765" cy="93324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¿Existen diferencias entre la posición de la persona como referente en cada imagen?</a:t>
            </a:r>
            <a:endParaRPr/>
          </a:p>
        </p:txBody>
      </p:sp>
      <p:sp>
        <p:nvSpPr>
          <p:cNvPr id="418" name="Google Shape;41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Absoluta</a:t>
            </a:r>
            <a:endParaRPr/>
          </a:p>
        </p:txBody>
      </p:sp>
      <p:sp>
        <p:nvSpPr>
          <p:cNvPr id="424" name="Google Shape;424;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Considerando la siguiente imagen y los puntos cardinales definidos, describir la ubicación de Juan, Susana, Pedro y Carla. </a:t>
            </a:r>
            <a:endParaRPr/>
          </a:p>
          <a:p>
            <a:pPr indent="0" lvl="0" marL="0" rtl="0" algn="just">
              <a:lnSpc>
                <a:spcPct val="90000"/>
              </a:lnSpc>
              <a:spcBef>
                <a:spcPts val="1000"/>
              </a:spcBef>
              <a:spcAft>
                <a:spcPts val="0"/>
              </a:spcAft>
              <a:buClr>
                <a:schemeClr val="dk1"/>
              </a:buClr>
              <a:buSzPts val="2800"/>
              <a:buNone/>
            </a:pPr>
            <a:r>
              <a:rPr i="1" lang="en-US"/>
              <a:t>Ejemplo: Roberto </a:t>
            </a:r>
            <a:r>
              <a:rPr i="1" lang="en-US"/>
              <a:t>está</a:t>
            </a:r>
            <a:r>
              <a:rPr i="1" lang="en-US"/>
              <a:t> al Norte de la Escuela.</a:t>
            </a:r>
            <a:endParaRPr/>
          </a:p>
        </p:txBody>
      </p:sp>
      <p:pic>
        <p:nvPicPr>
          <p:cNvPr id="425" name="Google Shape;425;p39"/>
          <p:cNvPicPr preferRelativeResize="0"/>
          <p:nvPr/>
        </p:nvPicPr>
        <p:blipFill rotWithShape="1">
          <a:blip r:embed="rId3">
            <a:alphaModFix/>
          </a:blip>
          <a:srcRect b="0" l="0" r="0" t="0"/>
          <a:stretch/>
        </p:blipFill>
        <p:spPr>
          <a:xfrm>
            <a:off x="6353769" y="3260035"/>
            <a:ext cx="5357840" cy="3597965"/>
          </a:xfrm>
          <a:prstGeom prst="rect">
            <a:avLst/>
          </a:prstGeom>
          <a:noFill/>
          <a:ln>
            <a:noFill/>
          </a:ln>
        </p:spPr>
      </p:pic>
      <p:sp>
        <p:nvSpPr>
          <p:cNvPr id="426" name="Google Shape;42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1</a:t>
            </a:r>
            <a:endParaRPr/>
          </a:p>
        </p:txBody>
      </p:sp>
      <p:sp>
        <p:nvSpPr>
          <p:cNvPr id="123" name="Google Shape;123;p4"/>
          <p:cNvSpPr txBox="1"/>
          <p:nvPr>
            <p:ph idx="1" type="body"/>
          </p:nvPr>
        </p:nvSpPr>
        <p:spPr>
          <a:xfrm>
            <a:off x="838200" y="1825625"/>
            <a:ext cx="4947138"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800"/>
              <a:buNone/>
            </a:pPr>
            <a:r>
              <a:rPr lang="en-US"/>
              <a:t>De acuerdo con lo que se muestra en la imagen, en un curso se da el siguiente diálogo:</a:t>
            </a:r>
            <a:endParaRPr/>
          </a:p>
          <a:p>
            <a:pPr indent="0" lvl="0" marL="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200"/>
              <a:buNone/>
            </a:pPr>
            <a:r>
              <a:rPr i="1" lang="en-US" sz="2200"/>
              <a:t>Pablo: Te pido un favor Rosa ¿Me puedes pasar el cuaderno que </a:t>
            </a:r>
            <a:r>
              <a:rPr i="1" lang="en-US" sz="2200"/>
              <a:t>está</a:t>
            </a:r>
            <a:r>
              <a:rPr i="1" lang="en-US" sz="2200"/>
              <a:t> encima de la mesa?</a:t>
            </a:r>
            <a:endParaRPr/>
          </a:p>
          <a:p>
            <a:pPr indent="0" lvl="0" marL="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rPr lang="en-US"/>
              <a:t>a) Considerando lo anterior ¿Es posible que Rosa cumpla lo solicitado? Argumente.</a:t>
            </a:r>
            <a:endParaRPr/>
          </a:p>
        </p:txBody>
      </p:sp>
      <p:pic>
        <p:nvPicPr>
          <p:cNvPr descr="Imagen que contiene interior, pequeño, tabla, escritorio&#10;&#10;Descripción generada automáticamente" id="124" name="Google Shape;124;p4"/>
          <p:cNvPicPr preferRelativeResize="0"/>
          <p:nvPr/>
        </p:nvPicPr>
        <p:blipFill rotWithShape="1">
          <a:blip r:embed="rId3">
            <a:alphaModFix/>
          </a:blip>
          <a:srcRect b="0" l="0" r="0" t="0"/>
          <a:stretch/>
        </p:blipFill>
        <p:spPr>
          <a:xfrm>
            <a:off x="6125308" y="2273691"/>
            <a:ext cx="5612130" cy="2697480"/>
          </a:xfrm>
          <a:prstGeom prst="rect">
            <a:avLst/>
          </a:prstGeom>
          <a:noFill/>
          <a:ln>
            <a:noFill/>
          </a:ln>
        </p:spPr>
      </p:pic>
      <p:sp>
        <p:nvSpPr>
          <p:cNvPr id="125" name="Google Shape;125;p4"/>
          <p:cNvSpPr txBox="1"/>
          <p:nvPr/>
        </p:nvSpPr>
        <p:spPr>
          <a:xfrm>
            <a:off x="7987665" y="3220888"/>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ROSA</a:t>
            </a:r>
            <a:endParaRPr/>
          </a:p>
        </p:txBody>
      </p:sp>
      <p:sp>
        <p:nvSpPr>
          <p:cNvPr id="126" name="Google Shape;126;p4"/>
          <p:cNvSpPr txBox="1"/>
          <p:nvPr/>
        </p:nvSpPr>
        <p:spPr>
          <a:xfrm>
            <a:off x="10321876" y="2889684"/>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PABLO</a:t>
            </a:r>
            <a:endParaRPr/>
          </a:p>
        </p:txBody>
      </p:sp>
      <p:sp>
        <p:nvSpPr>
          <p:cNvPr id="127" name="Google Shape;1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Absoluta</a:t>
            </a:r>
            <a:endParaRPr/>
          </a:p>
        </p:txBody>
      </p:sp>
      <p:sp>
        <p:nvSpPr>
          <p:cNvPr id="432" name="Google Shape;432;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110000"/>
              </a:lnSpc>
              <a:spcBef>
                <a:spcPts val="0"/>
              </a:spcBef>
              <a:spcAft>
                <a:spcPts val="0"/>
              </a:spcAft>
              <a:buClr>
                <a:schemeClr val="dk1"/>
              </a:buClr>
              <a:buSzPts val="2800"/>
              <a:buNone/>
            </a:pPr>
            <a:r>
              <a:rPr lang="en-US"/>
              <a:t>¿La descripción de la ubicación de Juan, Susana, Pedro y Carla nos entrega su ubicación exacta?</a:t>
            </a:r>
            <a:endParaRPr/>
          </a:p>
          <a:p>
            <a:pPr indent="0" lvl="0" marL="0" rtl="0" algn="just">
              <a:lnSpc>
                <a:spcPct val="110000"/>
              </a:lnSpc>
              <a:spcBef>
                <a:spcPts val="1000"/>
              </a:spcBef>
              <a:spcAft>
                <a:spcPts val="0"/>
              </a:spcAft>
              <a:buClr>
                <a:schemeClr val="dk1"/>
              </a:buClr>
              <a:buSzPts val="2800"/>
              <a:buNone/>
            </a:pPr>
            <a:r>
              <a:rPr lang="en-US"/>
              <a:t>¿En cuál de todas las personas, la descripción nos puede llevar a distintas ubicaciones? Argumente.</a:t>
            </a:r>
            <a:endParaRPr/>
          </a:p>
          <a:p>
            <a:pPr indent="0" lvl="0" marL="0" rtl="0" algn="just">
              <a:lnSpc>
                <a:spcPct val="110000"/>
              </a:lnSpc>
              <a:spcBef>
                <a:spcPts val="1000"/>
              </a:spcBef>
              <a:spcAft>
                <a:spcPts val="0"/>
              </a:spcAft>
              <a:buClr>
                <a:schemeClr val="dk1"/>
              </a:buClr>
              <a:buSzPts val="2800"/>
              <a:buNone/>
            </a:pPr>
            <a:r>
              <a:t/>
            </a:r>
            <a:endParaRPr/>
          </a:p>
        </p:txBody>
      </p:sp>
      <p:sp>
        <p:nvSpPr>
          <p:cNvPr id="433" name="Google Shape;43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Posición Absoluta</a:t>
            </a:r>
            <a:endParaRPr/>
          </a:p>
        </p:txBody>
      </p:sp>
      <p:sp>
        <p:nvSpPr>
          <p:cNvPr id="439" name="Google Shape;439;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110000"/>
              </a:lnSpc>
              <a:spcBef>
                <a:spcPts val="0"/>
              </a:spcBef>
              <a:spcAft>
                <a:spcPts val="0"/>
              </a:spcAft>
              <a:buClr>
                <a:schemeClr val="dk1"/>
              </a:buClr>
              <a:buSzPct val="100000"/>
              <a:buNone/>
            </a:pPr>
            <a:r>
              <a:rPr lang="en-US" sz="4600"/>
              <a:t>Cuando se describe una ubicación utilizando la posición absoluta, es necesario considerar distintos puntos cardinales, para que la ubicación sea lo más precisa posible.</a:t>
            </a:r>
            <a:endParaRPr/>
          </a:p>
          <a:p>
            <a:pPr indent="-228600" lvl="1" marL="685800" rtl="0" algn="just">
              <a:lnSpc>
                <a:spcPct val="110000"/>
              </a:lnSpc>
              <a:spcBef>
                <a:spcPts val="500"/>
              </a:spcBef>
              <a:spcAft>
                <a:spcPts val="0"/>
              </a:spcAft>
              <a:buClr>
                <a:schemeClr val="dk1"/>
              </a:buClr>
              <a:buSzPct val="100000"/>
              <a:buChar char="•"/>
            </a:pPr>
            <a:r>
              <a:rPr lang="en-US" sz="4200"/>
              <a:t>Chile se ubica al sur de Venezuela.</a:t>
            </a:r>
            <a:endParaRPr/>
          </a:p>
          <a:p>
            <a:pPr indent="-228600" lvl="1" marL="685800" rtl="0" algn="just">
              <a:lnSpc>
                <a:spcPct val="110000"/>
              </a:lnSpc>
              <a:spcBef>
                <a:spcPts val="500"/>
              </a:spcBef>
              <a:spcAft>
                <a:spcPts val="0"/>
              </a:spcAft>
              <a:buClr>
                <a:schemeClr val="dk1"/>
              </a:buClr>
              <a:buSzPct val="100000"/>
              <a:buChar char="•"/>
            </a:pPr>
            <a:r>
              <a:rPr lang="en-US" sz="4200"/>
              <a:t>Chile se ubica al sur de la línea del Ecuador.</a:t>
            </a:r>
            <a:endParaRPr/>
          </a:p>
          <a:p>
            <a:pPr indent="-228600" lvl="1" marL="685800" rtl="0" algn="just">
              <a:lnSpc>
                <a:spcPct val="110000"/>
              </a:lnSpc>
              <a:spcBef>
                <a:spcPts val="500"/>
              </a:spcBef>
              <a:spcAft>
                <a:spcPts val="0"/>
              </a:spcAft>
              <a:buClr>
                <a:schemeClr val="dk1"/>
              </a:buClr>
              <a:buSzPct val="100000"/>
              <a:buChar char="•"/>
            </a:pPr>
            <a:r>
              <a:rPr lang="en-US" sz="4200"/>
              <a:t>Chile se ubica al sur de Bolivia.</a:t>
            </a:r>
            <a:endParaRPr/>
          </a:p>
          <a:p>
            <a:pPr indent="-228600" lvl="1" marL="685800" rtl="0" algn="just">
              <a:lnSpc>
                <a:spcPct val="110000"/>
              </a:lnSpc>
              <a:spcBef>
                <a:spcPts val="500"/>
              </a:spcBef>
              <a:spcAft>
                <a:spcPts val="0"/>
              </a:spcAft>
              <a:buClr>
                <a:schemeClr val="dk1"/>
              </a:buClr>
              <a:buSzPct val="100000"/>
              <a:buChar char="•"/>
            </a:pPr>
            <a:r>
              <a:rPr lang="en-US" sz="4200"/>
              <a:t>Chile se ubica al sur de Bolivia, al oeste de Argentina, al este del </a:t>
            </a:r>
            <a:r>
              <a:rPr lang="en-US" sz="4200"/>
              <a:t>océano</a:t>
            </a:r>
            <a:r>
              <a:rPr lang="en-US" sz="4200"/>
              <a:t> pacífico y al norte de la Antartida.</a:t>
            </a:r>
            <a:endParaRPr/>
          </a:p>
          <a:p>
            <a:pPr indent="-104140" lvl="0" marL="228600" rtl="0" algn="just">
              <a:lnSpc>
                <a:spcPct val="90000"/>
              </a:lnSpc>
              <a:spcBef>
                <a:spcPts val="1000"/>
              </a:spcBef>
              <a:spcAft>
                <a:spcPts val="0"/>
              </a:spcAft>
              <a:buClr>
                <a:schemeClr val="dk1"/>
              </a:buClr>
              <a:buSzPct val="100000"/>
              <a:buNone/>
            </a:pPr>
            <a:r>
              <a:t/>
            </a:r>
            <a:endParaRPr/>
          </a:p>
        </p:txBody>
      </p:sp>
      <p:sp>
        <p:nvSpPr>
          <p:cNvPr id="440" name="Google Shape;44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2</a:t>
            </a:r>
            <a:endParaRPr/>
          </a:p>
        </p:txBody>
      </p:sp>
      <p:sp>
        <p:nvSpPr>
          <p:cNvPr id="446" name="Google Shape;446;p42"/>
          <p:cNvSpPr txBox="1"/>
          <p:nvPr>
            <p:ph idx="1" type="body"/>
          </p:nvPr>
        </p:nvSpPr>
        <p:spPr>
          <a:xfrm>
            <a:off x="838200" y="1825625"/>
            <a:ext cx="2620617"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Describe un camino para llegar desde la UOH hasta el Museo Regional.</a:t>
            </a:r>
            <a:endParaRPr/>
          </a:p>
          <a:p>
            <a:pPr indent="-228600" lvl="0" marL="228600" rtl="0" algn="just">
              <a:lnSpc>
                <a:spcPct val="90000"/>
              </a:lnSpc>
              <a:spcBef>
                <a:spcPts val="1000"/>
              </a:spcBef>
              <a:spcAft>
                <a:spcPts val="0"/>
              </a:spcAft>
              <a:buClr>
                <a:schemeClr val="dk1"/>
              </a:buClr>
              <a:buSzPts val="2800"/>
              <a:buChar char="•"/>
            </a:pPr>
            <a:r>
              <a:rPr lang="en-US"/>
              <a:t>Considere:</a:t>
            </a:r>
            <a:endParaRPr/>
          </a:p>
          <a:p>
            <a:pPr indent="0" lvl="0" marL="0" rtl="0" algn="l">
              <a:lnSpc>
                <a:spcPct val="90000"/>
              </a:lnSpc>
              <a:spcBef>
                <a:spcPts val="1000"/>
              </a:spcBef>
              <a:spcAft>
                <a:spcPts val="0"/>
              </a:spcAft>
              <a:buClr>
                <a:schemeClr val="dk1"/>
              </a:buClr>
              <a:buSzPts val="2800"/>
              <a:buNone/>
            </a:pPr>
            <a:r>
              <a:t/>
            </a:r>
            <a:endParaRPr/>
          </a:p>
        </p:txBody>
      </p:sp>
      <p:pic>
        <p:nvPicPr>
          <p:cNvPr id="447" name="Google Shape;447;p42"/>
          <p:cNvPicPr preferRelativeResize="0"/>
          <p:nvPr/>
        </p:nvPicPr>
        <p:blipFill rotWithShape="1">
          <a:blip r:embed="rId3">
            <a:alphaModFix/>
          </a:blip>
          <a:srcRect b="37392" l="26556" r="19016" t="13042"/>
          <a:stretch/>
        </p:blipFill>
        <p:spPr>
          <a:xfrm>
            <a:off x="4038600" y="594261"/>
            <a:ext cx="8125067" cy="5717639"/>
          </a:xfrm>
          <a:prstGeom prst="rect">
            <a:avLst/>
          </a:prstGeom>
          <a:noFill/>
          <a:ln>
            <a:noFill/>
          </a:ln>
        </p:spPr>
      </p:pic>
      <p:pic>
        <p:nvPicPr>
          <p:cNvPr id="448" name="Google Shape;448;p42"/>
          <p:cNvPicPr preferRelativeResize="0"/>
          <p:nvPr/>
        </p:nvPicPr>
        <p:blipFill rotWithShape="1">
          <a:blip r:embed="rId4">
            <a:alphaModFix/>
          </a:blip>
          <a:srcRect b="0" l="0" r="0" t="0"/>
          <a:stretch/>
        </p:blipFill>
        <p:spPr>
          <a:xfrm rot="532957">
            <a:off x="2616442" y="4551630"/>
            <a:ext cx="1684750" cy="1684750"/>
          </a:xfrm>
          <a:prstGeom prst="rect">
            <a:avLst/>
          </a:prstGeom>
          <a:noFill/>
          <a:ln>
            <a:noFill/>
          </a:ln>
        </p:spPr>
      </p:pic>
      <p:sp>
        <p:nvSpPr>
          <p:cNvPr id="449" name="Google Shape;44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
        <p:nvSpPr>
          <p:cNvPr id="450" name="Google Shape;450;p42"/>
          <p:cNvSpPr/>
          <p:nvPr/>
        </p:nvSpPr>
        <p:spPr>
          <a:xfrm>
            <a:off x="8978349" y="5512904"/>
            <a:ext cx="185530" cy="198783"/>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42"/>
          <p:cNvSpPr/>
          <p:nvPr/>
        </p:nvSpPr>
        <p:spPr>
          <a:xfrm>
            <a:off x="8885584" y="829123"/>
            <a:ext cx="185530" cy="198783"/>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3"/>
          <p:cNvSpPr txBox="1"/>
          <p:nvPr>
            <p:ph type="title"/>
          </p:nvPr>
        </p:nvSpPr>
        <p:spPr>
          <a:xfrm>
            <a:off x="136957" y="8051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Pensemos</a:t>
            </a:r>
            <a:endParaRPr/>
          </a:p>
        </p:txBody>
      </p:sp>
      <p:sp>
        <p:nvSpPr>
          <p:cNvPr id="457" name="Google Shape;457;p43"/>
          <p:cNvSpPr txBox="1"/>
          <p:nvPr/>
        </p:nvSpPr>
        <p:spPr>
          <a:xfrm>
            <a:off x="0" y="860700"/>
            <a:ext cx="6130200" cy="29010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Imagina que estás observando la siguiente escena en el sentido que indica la flecha, desde el lugar que se indica como “observador”.</a:t>
            </a:r>
            <a:endParaRPr/>
          </a:p>
          <a:p>
            <a:pPr indent="0" lvl="0" marL="0" marR="0" rtl="0" algn="just">
              <a:lnSpc>
                <a:spcPct val="90000"/>
              </a:lnSpc>
              <a:spcBef>
                <a:spcPts val="10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Luego, realiza las siguientes actividades:</a:t>
            </a:r>
            <a:endParaRPr/>
          </a:p>
        </p:txBody>
      </p:sp>
      <p:grpSp>
        <p:nvGrpSpPr>
          <p:cNvPr id="458" name="Google Shape;458;p43"/>
          <p:cNvGrpSpPr/>
          <p:nvPr/>
        </p:nvGrpSpPr>
        <p:grpSpPr>
          <a:xfrm>
            <a:off x="6023164" y="801272"/>
            <a:ext cx="6094991" cy="3185176"/>
            <a:chOff x="2762850" y="3016125"/>
            <a:chExt cx="6205448" cy="3401875"/>
          </a:xfrm>
        </p:grpSpPr>
        <p:pic>
          <p:nvPicPr>
            <p:cNvPr id="459" name="Google Shape;459;p43"/>
            <p:cNvPicPr preferRelativeResize="0"/>
            <p:nvPr/>
          </p:nvPicPr>
          <p:blipFill rotWithShape="1">
            <a:blip r:embed="rId3">
              <a:alphaModFix/>
            </a:blip>
            <a:srcRect b="0" l="0" r="0" t="0"/>
            <a:stretch/>
          </p:blipFill>
          <p:spPr>
            <a:xfrm>
              <a:off x="2762850" y="3016125"/>
              <a:ext cx="6141192" cy="3401875"/>
            </a:xfrm>
            <a:prstGeom prst="rect">
              <a:avLst/>
            </a:prstGeom>
            <a:noFill/>
            <a:ln>
              <a:noFill/>
            </a:ln>
          </p:spPr>
        </p:pic>
        <p:sp>
          <p:nvSpPr>
            <p:cNvPr id="460" name="Google Shape;460;p43"/>
            <p:cNvSpPr txBox="1"/>
            <p:nvPr/>
          </p:nvSpPr>
          <p:spPr>
            <a:xfrm>
              <a:off x="7762598" y="5105496"/>
              <a:ext cx="1205700" cy="398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Observador</a:t>
              </a:r>
              <a:endParaRPr b="1" sz="1200">
                <a:solidFill>
                  <a:schemeClr val="dk1"/>
                </a:solidFill>
                <a:latin typeface="Calibri"/>
                <a:ea typeface="Calibri"/>
                <a:cs typeface="Calibri"/>
                <a:sym typeface="Calibri"/>
              </a:endParaRPr>
            </a:p>
          </p:txBody>
        </p:sp>
      </p:grpSp>
      <p:sp>
        <p:nvSpPr>
          <p:cNvPr id="461" name="Google Shape;461;p43"/>
          <p:cNvSpPr txBox="1"/>
          <p:nvPr/>
        </p:nvSpPr>
        <p:spPr>
          <a:xfrm>
            <a:off x="42450" y="3567700"/>
            <a:ext cx="12192000" cy="2979000"/>
          </a:xfrm>
          <a:prstGeom prst="rect">
            <a:avLst/>
          </a:prstGeom>
          <a:solidFill>
            <a:srgbClr val="FFFFFF"/>
          </a:solidFill>
          <a:ln>
            <a:noFill/>
          </a:ln>
        </p:spPr>
        <p:txBody>
          <a:bodyPr anchorCtr="0" anchor="ctr" bIns="91425" lIns="91425" spcFirstLastPara="1" rIns="91425" wrap="square" tIns="91425">
            <a:noAutofit/>
          </a:bodyPr>
          <a:lstStyle/>
          <a:p>
            <a:pPr indent="-381000" lvl="0" marL="457200" marR="0" rtl="0" algn="l">
              <a:lnSpc>
                <a:spcPct val="90000"/>
              </a:lnSpc>
              <a:spcBef>
                <a:spcPts val="10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Describe </a:t>
            </a:r>
            <a:r>
              <a:rPr b="1" i="1" lang="en-US" sz="2400">
                <a:solidFill>
                  <a:schemeClr val="dk1"/>
                </a:solidFill>
                <a:latin typeface="Calibri"/>
                <a:ea typeface="Calibri"/>
                <a:cs typeface="Calibri"/>
                <a:sym typeface="Calibri"/>
              </a:rPr>
              <a:t>brevemente</a:t>
            </a:r>
            <a:r>
              <a:rPr lang="en-US" sz="2400">
                <a:solidFill>
                  <a:schemeClr val="dk1"/>
                </a:solidFill>
                <a:latin typeface="Calibri"/>
                <a:ea typeface="Calibri"/>
                <a:cs typeface="Calibri"/>
                <a:sym typeface="Calibri"/>
              </a:rPr>
              <a:t> la escena, de manera que éstas sean </a:t>
            </a:r>
            <a:r>
              <a:rPr b="1" i="1" lang="en-US" sz="2400">
                <a:solidFill>
                  <a:schemeClr val="dk1"/>
                </a:solidFill>
                <a:latin typeface="Calibri"/>
                <a:ea typeface="Calibri"/>
                <a:cs typeface="Calibri"/>
                <a:sym typeface="Calibri"/>
              </a:rPr>
              <a:t>precisas</a:t>
            </a:r>
            <a:r>
              <a:rPr lang="en-US" sz="2400">
                <a:solidFill>
                  <a:schemeClr val="dk1"/>
                </a:solidFill>
                <a:latin typeface="Calibri"/>
                <a:ea typeface="Calibri"/>
                <a:cs typeface="Calibri"/>
                <a:sym typeface="Calibri"/>
              </a:rPr>
              <a:t>, es decir, que no haya </a:t>
            </a:r>
            <a:r>
              <a:rPr b="1" i="1" lang="en-US" sz="2400">
                <a:solidFill>
                  <a:schemeClr val="dk1"/>
                </a:solidFill>
                <a:latin typeface="Calibri"/>
                <a:ea typeface="Calibri"/>
                <a:cs typeface="Calibri"/>
                <a:sym typeface="Calibri"/>
              </a:rPr>
              <a:t>ambigüedad</a:t>
            </a:r>
            <a:r>
              <a:rPr lang="en-US" sz="2400">
                <a:solidFill>
                  <a:schemeClr val="dk1"/>
                </a:solidFill>
                <a:latin typeface="Calibri"/>
                <a:ea typeface="Calibri"/>
                <a:cs typeface="Calibri"/>
                <a:sym typeface="Calibri"/>
              </a:rPr>
              <a:t> alguna. ¿Es posible? ¿Es fácil?</a:t>
            </a:r>
            <a:endParaRPr/>
          </a:p>
          <a:p>
            <a:pPr indent="0" lvl="0" marL="76200" marR="0" rtl="0" algn="l">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76200" marR="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4"/>
          <p:cNvSpPr txBox="1"/>
          <p:nvPr>
            <p:ph type="title"/>
          </p:nvPr>
        </p:nvSpPr>
        <p:spPr>
          <a:xfrm>
            <a:off x="136957" y="8051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Pensemos</a:t>
            </a:r>
            <a:endParaRPr/>
          </a:p>
        </p:txBody>
      </p:sp>
      <p:sp>
        <p:nvSpPr>
          <p:cNvPr id="467" name="Google Shape;467;p44"/>
          <p:cNvSpPr txBox="1"/>
          <p:nvPr/>
        </p:nvSpPr>
        <p:spPr>
          <a:xfrm>
            <a:off x="0" y="860700"/>
            <a:ext cx="6130200" cy="29010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Imagina que estás observando la siguiente escena en el sentido que indica la flecha, desde el lugar que se indica como “observador”.</a:t>
            </a:r>
            <a:endParaRPr/>
          </a:p>
          <a:p>
            <a:pPr indent="0" lvl="0" marL="0" marR="0" rtl="0" algn="just">
              <a:lnSpc>
                <a:spcPct val="90000"/>
              </a:lnSpc>
              <a:spcBef>
                <a:spcPts val="10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Luego, realiza las siguientes actividades:</a:t>
            </a:r>
            <a:endParaRPr/>
          </a:p>
        </p:txBody>
      </p:sp>
      <p:grpSp>
        <p:nvGrpSpPr>
          <p:cNvPr id="468" name="Google Shape;468;p44"/>
          <p:cNvGrpSpPr/>
          <p:nvPr/>
        </p:nvGrpSpPr>
        <p:grpSpPr>
          <a:xfrm>
            <a:off x="6023164" y="801272"/>
            <a:ext cx="6094991" cy="3185176"/>
            <a:chOff x="2762850" y="3016125"/>
            <a:chExt cx="6205448" cy="3401875"/>
          </a:xfrm>
        </p:grpSpPr>
        <p:pic>
          <p:nvPicPr>
            <p:cNvPr id="469" name="Google Shape;469;p44"/>
            <p:cNvPicPr preferRelativeResize="0"/>
            <p:nvPr/>
          </p:nvPicPr>
          <p:blipFill rotWithShape="1">
            <a:blip r:embed="rId3">
              <a:alphaModFix/>
            </a:blip>
            <a:srcRect b="0" l="0" r="0" t="0"/>
            <a:stretch/>
          </p:blipFill>
          <p:spPr>
            <a:xfrm>
              <a:off x="2762850" y="3016125"/>
              <a:ext cx="6141192" cy="3401875"/>
            </a:xfrm>
            <a:prstGeom prst="rect">
              <a:avLst/>
            </a:prstGeom>
            <a:noFill/>
            <a:ln>
              <a:noFill/>
            </a:ln>
          </p:spPr>
        </p:pic>
        <p:sp>
          <p:nvSpPr>
            <p:cNvPr id="470" name="Google Shape;470;p44"/>
            <p:cNvSpPr txBox="1"/>
            <p:nvPr/>
          </p:nvSpPr>
          <p:spPr>
            <a:xfrm>
              <a:off x="7762598" y="5105496"/>
              <a:ext cx="1205700" cy="398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Observador</a:t>
              </a:r>
              <a:endParaRPr b="1" sz="1200">
                <a:solidFill>
                  <a:schemeClr val="dk1"/>
                </a:solidFill>
                <a:latin typeface="Calibri"/>
                <a:ea typeface="Calibri"/>
                <a:cs typeface="Calibri"/>
                <a:sym typeface="Calibri"/>
              </a:endParaRPr>
            </a:p>
          </p:txBody>
        </p:sp>
      </p:grpSp>
      <p:sp>
        <p:nvSpPr>
          <p:cNvPr id="471" name="Google Shape;471;p44"/>
          <p:cNvSpPr txBox="1"/>
          <p:nvPr/>
        </p:nvSpPr>
        <p:spPr>
          <a:xfrm>
            <a:off x="28325" y="3921575"/>
            <a:ext cx="12192000" cy="2979000"/>
          </a:xfrm>
          <a:prstGeom prst="rect">
            <a:avLst/>
          </a:prstGeom>
          <a:solidFill>
            <a:srgbClr val="FFFFFF"/>
          </a:solidFill>
          <a:ln>
            <a:noFill/>
          </a:ln>
        </p:spPr>
        <p:txBody>
          <a:bodyPr anchorCtr="0" anchor="ctr" bIns="91425" lIns="91425" spcFirstLastPara="1" rIns="91425" wrap="square" tIns="91425">
            <a:noAutofit/>
          </a:bodyPr>
          <a:lstStyle/>
          <a:p>
            <a:pPr indent="-381000" lvl="0" marL="457200" marR="0" rtl="0" algn="l">
              <a:lnSpc>
                <a:spcPct val="90000"/>
              </a:lnSpc>
              <a:spcBef>
                <a:spcPts val="1000"/>
              </a:spcBef>
              <a:spcAft>
                <a:spcPts val="0"/>
              </a:spcAft>
              <a:buClr>
                <a:schemeClr val="dk1"/>
              </a:buClr>
              <a:buSzPts val="2400"/>
              <a:buFont typeface="Calibri"/>
              <a:buAutoNum type="arabicPeriod"/>
            </a:pPr>
            <a:r>
              <a:rPr lang="en-US" sz="2400" strike="sngStrike">
                <a:solidFill>
                  <a:schemeClr val="dk1"/>
                </a:solidFill>
                <a:latin typeface="Calibri"/>
                <a:ea typeface="Calibri"/>
                <a:cs typeface="Calibri"/>
                <a:sym typeface="Calibri"/>
              </a:rPr>
              <a:t>Describe de </a:t>
            </a:r>
            <a:r>
              <a:rPr i="1" lang="en-US" sz="2400" strike="sngStrike">
                <a:solidFill>
                  <a:schemeClr val="dk1"/>
                </a:solidFill>
                <a:latin typeface="Calibri"/>
                <a:ea typeface="Calibri"/>
                <a:cs typeface="Calibri"/>
                <a:sym typeface="Calibri"/>
              </a:rPr>
              <a:t>brevemente</a:t>
            </a:r>
            <a:r>
              <a:rPr lang="en-US" sz="2400" strike="sngStrike">
                <a:solidFill>
                  <a:schemeClr val="dk1"/>
                </a:solidFill>
                <a:latin typeface="Calibri"/>
                <a:ea typeface="Calibri"/>
                <a:cs typeface="Calibri"/>
                <a:sym typeface="Calibri"/>
              </a:rPr>
              <a:t> la escena, de manera que éstas sean </a:t>
            </a:r>
            <a:r>
              <a:rPr i="1" lang="en-US" sz="2400" strike="sngStrike">
                <a:solidFill>
                  <a:schemeClr val="dk1"/>
                </a:solidFill>
                <a:latin typeface="Calibri"/>
                <a:ea typeface="Calibri"/>
                <a:cs typeface="Calibri"/>
                <a:sym typeface="Calibri"/>
              </a:rPr>
              <a:t>precisas</a:t>
            </a:r>
            <a:r>
              <a:rPr lang="en-US" sz="2400" strike="sngStrike">
                <a:solidFill>
                  <a:schemeClr val="dk1"/>
                </a:solidFill>
                <a:latin typeface="Calibri"/>
                <a:ea typeface="Calibri"/>
                <a:cs typeface="Calibri"/>
                <a:sym typeface="Calibri"/>
              </a:rPr>
              <a:t>, es decir, que no haya ambigüedad alguna. ¿Es posible? ¿Es fácil?</a:t>
            </a:r>
            <a:endParaRPr/>
          </a:p>
          <a:p>
            <a:pPr indent="0" lvl="0" marL="76200" marR="0" rtl="0" algn="l">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76200" marR="0" rtl="0" algn="l">
              <a:lnSpc>
                <a:spcPct val="90000"/>
              </a:lnSpc>
              <a:spcBef>
                <a:spcPts val="0"/>
              </a:spcBef>
              <a:spcAft>
                <a:spcPts val="0"/>
              </a:spcAft>
              <a:buNone/>
            </a:pPr>
            <a:r>
              <a:rPr lang="en-US" sz="2400">
                <a:solidFill>
                  <a:schemeClr val="dk1"/>
                </a:solidFill>
                <a:latin typeface="Calibri"/>
                <a:ea typeface="Calibri"/>
                <a:cs typeface="Calibri"/>
                <a:sym typeface="Calibri"/>
              </a:rPr>
              <a:t>2.   Para cada una de las descripciones anteriores: identifica el referente, la lateralidad utilizada y las posiciones relativas o absolutas utilizadas.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477" name="Google Shape;477;p45"/>
          <p:cNvSpPr txBox="1"/>
          <p:nvPr/>
        </p:nvSpPr>
        <p:spPr>
          <a:xfrm>
            <a:off x="838200" y="1690688"/>
            <a:ext cx="10070805"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¿Cómo logramos construir descripciones que sean breves y precisas a la vez?</a:t>
            </a:r>
            <a:endParaRPr/>
          </a:p>
          <a:p>
            <a:pPr indent="0" lvl="0" marL="0" marR="0" rtl="0" algn="just">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483" name="Google Shape;483;p46"/>
          <p:cNvSpPr txBox="1"/>
          <p:nvPr/>
        </p:nvSpPr>
        <p:spPr>
          <a:xfrm>
            <a:off x="838200" y="1690688"/>
            <a:ext cx="10070805"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¿Cómo logramos construir descripciones que sean breves y precisas a la vez?</a:t>
            </a:r>
            <a:endParaRPr/>
          </a:p>
          <a:p>
            <a:pPr indent="0" lvl="0" marL="0" marR="0" rtl="0" algn="just">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Matemáticamente usamos </a:t>
            </a:r>
            <a:r>
              <a:rPr b="1" lang="en-US" sz="2800">
                <a:solidFill>
                  <a:schemeClr val="dk1"/>
                </a:solidFill>
                <a:latin typeface="Calibri"/>
                <a:ea typeface="Calibri"/>
                <a:cs typeface="Calibri"/>
                <a:sym typeface="Calibri"/>
              </a:rPr>
              <a:t>convenciones</a:t>
            </a:r>
            <a:r>
              <a:rPr lang="en-US" sz="2800">
                <a:solidFill>
                  <a:schemeClr val="dk1"/>
                </a:solidFill>
                <a:latin typeface="Calibri"/>
                <a:ea typeface="Calibri"/>
                <a:cs typeface="Calibri"/>
                <a:sym typeface="Calibri"/>
              </a:rPr>
              <a: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definiciones que surgen de un acuerdo.</a:t>
            </a:r>
            <a:endParaRPr/>
          </a:p>
          <a:p>
            <a:pPr indent="0" lvl="0" marL="0" marR="0" rtl="0" algn="just">
              <a:lnSpc>
                <a:spcPct val="90000"/>
              </a:lnSpc>
              <a:spcBef>
                <a:spcPts val="1000"/>
              </a:spcBef>
              <a:spcAft>
                <a:spcPts val="0"/>
              </a:spcAft>
              <a:buClr>
                <a:schemeClr val="dk1"/>
              </a:buClr>
              <a:buSzPts val="2800"/>
              <a:buFont typeface="Arial"/>
              <a:buNone/>
            </a:pPr>
            <a:r>
              <a:t/>
            </a:r>
            <a:endParaRPr b="1" sz="28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Una de estas convenciones corresponde al uso de </a:t>
            </a:r>
            <a:r>
              <a:rPr b="1" lang="en-US" sz="2800">
                <a:solidFill>
                  <a:schemeClr val="dk1"/>
                </a:solidFill>
                <a:latin typeface="Calibri"/>
                <a:ea typeface="Calibri"/>
                <a:cs typeface="Calibri"/>
                <a:sym typeface="Calibri"/>
              </a:rPr>
              <a:t>Sistema de referencia</a:t>
            </a:r>
            <a:r>
              <a:rPr lang="en-US" sz="2800">
                <a:solidFill>
                  <a:schemeClr val="dk1"/>
                </a:solidFill>
                <a:latin typeface="Calibri"/>
                <a:ea typeface="Calibri"/>
                <a:cs typeface="Calibri"/>
                <a:sym typeface="Calibri"/>
              </a:rPr>
              <a:t>. Estos sistemas permiten que las descripciones sea breves y precisas.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489" name="Google Shape;489;p47"/>
          <p:cNvSpPr txBox="1"/>
          <p:nvPr/>
        </p:nvSpPr>
        <p:spPr>
          <a:xfrm>
            <a:off x="838200" y="1690688"/>
            <a:ext cx="10070805"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PUNTOS CARDINALES</a:t>
            </a:r>
            <a:endParaRPr/>
          </a:p>
        </p:txBody>
      </p:sp>
      <p:pic>
        <p:nvPicPr>
          <p:cNvPr id="490" name="Google Shape;490;p47"/>
          <p:cNvPicPr preferRelativeResize="0"/>
          <p:nvPr/>
        </p:nvPicPr>
        <p:blipFill rotWithShape="1">
          <a:blip r:embed="rId3">
            <a:alphaModFix/>
          </a:blip>
          <a:srcRect b="22250" l="13423" r="12452" t="0"/>
          <a:stretch/>
        </p:blipFill>
        <p:spPr>
          <a:xfrm>
            <a:off x="2377811" y="2447744"/>
            <a:ext cx="7819151" cy="4432607"/>
          </a:xfrm>
          <a:prstGeom prst="rect">
            <a:avLst/>
          </a:prstGeom>
          <a:noFill/>
          <a:ln>
            <a:noFill/>
          </a:ln>
        </p:spPr>
      </p:pic>
      <p:sp>
        <p:nvSpPr>
          <p:cNvPr id="491" name="Google Shape;491;p47"/>
          <p:cNvSpPr txBox="1"/>
          <p:nvPr/>
        </p:nvSpPr>
        <p:spPr>
          <a:xfrm>
            <a:off x="10219775" y="3081300"/>
            <a:ext cx="1709700" cy="20172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Es un sistema que se usa en todo el mundo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497" name="Google Shape;497;p48"/>
          <p:cNvSpPr txBox="1"/>
          <p:nvPr/>
        </p:nvSpPr>
        <p:spPr>
          <a:xfrm>
            <a:off x="838200" y="1690688"/>
            <a:ext cx="10070805"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Recordando la ACTIVIDAD </a:t>
            </a:r>
            <a:endParaRPr/>
          </a:p>
          <a:p>
            <a:pPr indent="0" lvl="0" marL="0" marR="0" rtl="0" algn="just">
              <a:lnSpc>
                <a:spcPct val="90000"/>
              </a:lnSpc>
              <a:spcBef>
                <a:spcPts val="1000"/>
              </a:spcBef>
              <a:spcAft>
                <a:spcPts val="0"/>
              </a:spcAft>
              <a:buClr>
                <a:schemeClr val="dk1"/>
              </a:buClr>
              <a:buSzPts val="2800"/>
              <a:buFont typeface="Arial"/>
              <a:buNone/>
            </a:pPr>
            <a:r>
              <a:t/>
            </a:r>
            <a:endParaRPr b="1" sz="2800">
              <a:solidFill>
                <a:schemeClr val="dk1"/>
              </a:solidFill>
              <a:latin typeface="Calibri"/>
              <a:ea typeface="Calibri"/>
              <a:cs typeface="Calibri"/>
              <a:sym typeface="Calibri"/>
            </a:endParaRPr>
          </a:p>
        </p:txBody>
      </p:sp>
      <p:pic>
        <p:nvPicPr>
          <p:cNvPr id="498" name="Google Shape;498;p48"/>
          <p:cNvPicPr preferRelativeResize="0"/>
          <p:nvPr/>
        </p:nvPicPr>
        <p:blipFill rotWithShape="1">
          <a:blip r:embed="rId3">
            <a:alphaModFix/>
          </a:blip>
          <a:srcRect b="0" l="0" r="0" t="0"/>
          <a:stretch/>
        </p:blipFill>
        <p:spPr>
          <a:xfrm>
            <a:off x="6353769" y="3260035"/>
            <a:ext cx="5357840" cy="3597965"/>
          </a:xfrm>
          <a:prstGeom prst="rect">
            <a:avLst/>
          </a:prstGeom>
          <a:noFill/>
          <a:ln>
            <a:noFill/>
          </a:ln>
        </p:spPr>
      </p:pic>
      <p:sp>
        <p:nvSpPr>
          <p:cNvPr id="499" name="Google Shape;499;p48"/>
          <p:cNvSpPr/>
          <p:nvPr/>
        </p:nvSpPr>
        <p:spPr>
          <a:xfrm>
            <a:off x="694944" y="3816096"/>
            <a:ext cx="3901440" cy="115824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¿Qué características crees que tiene esta imagen, que nos permite hacer descripciones generalmente exactas utilizando los puntos cardinales?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505" name="Google Shape;505;p49"/>
          <p:cNvSpPr txBox="1"/>
          <p:nvPr/>
        </p:nvSpPr>
        <p:spPr>
          <a:xfrm>
            <a:off x="838200" y="1690688"/>
            <a:ext cx="4924647"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0"/>
              </a:spcBef>
              <a:spcAft>
                <a:spcPts val="0"/>
              </a:spcAft>
              <a:buClr>
                <a:schemeClr val="dk1"/>
              </a:buClr>
              <a:buSzPts val="2800"/>
              <a:buFont typeface="Arial"/>
              <a:buNone/>
            </a:pPr>
            <a:r>
              <a:rPr lang="en-US" sz="2800">
                <a:solidFill>
                  <a:schemeClr val="dk1"/>
                </a:solidFill>
                <a:highlight>
                  <a:srgbClr val="FFFFFF"/>
                </a:highlight>
                <a:latin typeface="Calibri"/>
                <a:ea typeface="Calibri"/>
                <a:cs typeface="Calibri"/>
                <a:sym typeface="Calibri"/>
              </a:rPr>
              <a:t>Javier está paseando en Valparaíso. Acaba de salir del Museo a Cielo abierto, y quiere ir al punto marcado en el mapa. ¿Cómo puede llegar?</a:t>
            </a:r>
            <a:endParaRPr/>
          </a:p>
          <a:p>
            <a:pPr indent="0" lvl="0" marL="0" marR="0" rtl="0" algn="just">
              <a:lnSpc>
                <a:spcPct val="90000"/>
              </a:lnSpc>
              <a:spcBef>
                <a:spcPts val="1000"/>
              </a:spcBef>
              <a:spcAft>
                <a:spcPts val="0"/>
              </a:spcAft>
              <a:buClr>
                <a:schemeClr val="dk1"/>
              </a:buClr>
              <a:buSzPts val="2800"/>
              <a:buFont typeface="Arial"/>
              <a:buNone/>
            </a:pPr>
            <a:r>
              <a:t/>
            </a:r>
            <a:endParaRPr b="1" sz="2800">
              <a:solidFill>
                <a:schemeClr val="dk1"/>
              </a:solidFill>
              <a:latin typeface="Calibri"/>
              <a:ea typeface="Calibri"/>
              <a:cs typeface="Calibri"/>
              <a:sym typeface="Calibri"/>
            </a:endParaRPr>
          </a:p>
        </p:txBody>
      </p:sp>
      <p:pic>
        <p:nvPicPr>
          <p:cNvPr id="506" name="Google Shape;506;p49"/>
          <p:cNvPicPr preferRelativeResize="0"/>
          <p:nvPr/>
        </p:nvPicPr>
        <p:blipFill rotWithShape="1">
          <a:blip r:embed="rId3">
            <a:alphaModFix/>
          </a:blip>
          <a:srcRect b="0" l="0" r="0" t="0"/>
          <a:stretch/>
        </p:blipFill>
        <p:spPr>
          <a:xfrm>
            <a:off x="6174858" y="1643587"/>
            <a:ext cx="5401340" cy="5198464"/>
          </a:xfrm>
          <a:prstGeom prst="rect">
            <a:avLst/>
          </a:prstGeom>
          <a:noFill/>
          <a:ln>
            <a:noFill/>
          </a:ln>
        </p:spPr>
      </p:pic>
      <p:pic>
        <p:nvPicPr>
          <p:cNvPr id="507" name="Google Shape;507;p49"/>
          <p:cNvPicPr preferRelativeResize="0"/>
          <p:nvPr/>
        </p:nvPicPr>
        <p:blipFill rotWithShape="1">
          <a:blip r:embed="rId4">
            <a:alphaModFix/>
          </a:blip>
          <a:srcRect b="22250" l="13423" r="12452" t="0"/>
          <a:stretch/>
        </p:blipFill>
        <p:spPr>
          <a:xfrm>
            <a:off x="3194300" y="5183261"/>
            <a:ext cx="2901700" cy="164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1</a:t>
            </a:r>
            <a:endParaRPr/>
          </a:p>
        </p:txBody>
      </p:sp>
      <p:sp>
        <p:nvSpPr>
          <p:cNvPr id="133" name="Google Shape;13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b) ¿Cuál o cuáles afirmación (es) será(n) correctas, considerando la imagen de la clase?</a:t>
            </a:r>
            <a:endParaRPr/>
          </a:p>
          <a:p>
            <a:pPr indent="0" lvl="0" marL="0" rtl="0" algn="just">
              <a:lnSpc>
                <a:spcPct val="90000"/>
              </a:lnSpc>
              <a:spcBef>
                <a:spcPts val="1000"/>
              </a:spcBef>
              <a:spcAft>
                <a:spcPts val="0"/>
              </a:spcAft>
              <a:buClr>
                <a:schemeClr val="dk1"/>
              </a:buClr>
              <a:buSzPts val="2000"/>
              <a:buNone/>
            </a:pPr>
            <a:r>
              <a:rPr lang="en-US" sz="2000"/>
              <a:t>1. Rosa está detrás de Carlos.</a:t>
            </a:r>
            <a:endParaRPr/>
          </a:p>
          <a:p>
            <a:pPr indent="0" lvl="0" marL="0" rtl="0" algn="just">
              <a:lnSpc>
                <a:spcPct val="90000"/>
              </a:lnSpc>
              <a:spcBef>
                <a:spcPts val="1000"/>
              </a:spcBef>
              <a:spcAft>
                <a:spcPts val="0"/>
              </a:spcAft>
              <a:buClr>
                <a:schemeClr val="dk1"/>
              </a:buClr>
              <a:buSzPts val="2000"/>
              <a:buNone/>
            </a:pPr>
            <a:r>
              <a:rPr lang="en-US" sz="2000"/>
              <a:t>2. Fernanda está a mi izquierda de Luis.</a:t>
            </a:r>
            <a:endParaRPr/>
          </a:p>
          <a:p>
            <a:pPr indent="0" lvl="0" marL="0" rtl="0" algn="just">
              <a:lnSpc>
                <a:spcPct val="90000"/>
              </a:lnSpc>
              <a:spcBef>
                <a:spcPts val="1000"/>
              </a:spcBef>
              <a:spcAft>
                <a:spcPts val="0"/>
              </a:spcAft>
              <a:buClr>
                <a:schemeClr val="dk1"/>
              </a:buClr>
              <a:buSzPts val="2000"/>
              <a:buNone/>
            </a:pPr>
            <a:r>
              <a:rPr lang="en-US" sz="2000"/>
              <a:t>3. Pablo está más lejos que Daniel.</a:t>
            </a:r>
            <a:endParaRPr/>
          </a:p>
          <a:p>
            <a:pPr indent="0" lvl="0" marL="0" rtl="0" algn="just">
              <a:lnSpc>
                <a:spcPct val="90000"/>
              </a:lnSpc>
              <a:spcBef>
                <a:spcPts val="1000"/>
              </a:spcBef>
              <a:spcAft>
                <a:spcPts val="0"/>
              </a:spcAft>
              <a:buClr>
                <a:schemeClr val="dk1"/>
              </a:buClr>
              <a:buSzPts val="2000"/>
              <a:buNone/>
            </a:pPr>
            <a:r>
              <a:rPr lang="en-US" sz="2000"/>
              <a:t>4. Luis </a:t>
            </a:r>
            <a:r>
              <a:rPr lang="en-US" sz="2000"/>
              <a:t>está</a:t>
            </a:r>
            <a:r>
              <a:rPr lang="en-US" sz="2000"/>
              <a:t> a la derecha y Luisa a la izquierda.</a:t>
            </a:r>
            <a:endParaRPr/>
          </a:p>
          <a:p>
            <a:pPr indent="0" lvl="0" marL="0" rtl="0" algn="just">
              <a:lnSpc>
                <a:spcPct val="90000"/>
              </a:lnSpc>
              <a:spcBef>
                <a:spcPts val="1000"/>
              </a:spcBef>
              <a:spcAft>
                <a:spcPts val="0"/>
              </a:spcAft>
              <a:buClr>
                <a:schemeClr val="dk1"/>
              </a:buClr>
              <a:buSzPts val="2000"/>
              <a:buNone/>
            </a:pPr>
            <a:r>
              <a:rPr lang="en-US" sz="2000"/>
              <a:t>5. Claudia </a:t>
            </a:r>
            <a:r>
              <a:rPr lang="en-US" sz="2000"/>
              <a:t>está</a:t>
            </a:r>
            <a:r>
              <a:rPr lang="en-US" sz="2000"/>
              <a:t> detrás de la mesa.</a:t>
            </a:r>
            <a:endParaRPr/>
          </a:p>
          <a:p>
            <a:pPr indent="-444500" lvl="0" marL="571500" rtl="0" algn="just">
              <a:lnSpc>
                <a:spcPct val="90000"/>
              </a:lnSpc>
              <a:spcBef>
                <a:spcPts val="1000"/>
              </a:spcBef>
              <a:spcAft>
                <a:spcPts val="0"/>
              </a:spcAft>
              <a:buClr>
                <a:schemeClr val="dk1"/>
              </a:buClr>
              <a:buSzPts val="2000"/>
              <a:buNone/>
            </a:pPr>
            <a:r>
              <a:t/>
            </a:r>
            <a:endParaRPr sz="2000"/>
          </a:p>
          <a:p>
            <a:pPr indent="-50800" lvl="0" marL="228600" rtl="0" algn="just">
              <a:lnSpc>
                <a:spcPct val="90000"/>
              </a:lnSpc>
              <a:spcBef>
                <a:spcPts val="1000"/>
              </a:spcBef>
              <a:spcAft>
                <a:spcPts val="0"/>
              </a:spcAft>
              <a:buClr>
                <a:schemeClr val="dk1"/>
              </a:buClr>
              <a:buSzPts val="2800"/>
              <a:buNone/>
            </a:pPr>
            <a:r>
              <a:t/>
            </a:r>
            <a:endParaRPr/>
          </a:p>
        </p:txBody>
      </p:sp>
      <p:pic>
        <p:nvPicPr>
          <p:cNvPr descr="Imagen que contiene interior, pequeño, tabla, escritorio&#10;&#10;Descripción generada automáticamente" id="134" name="Google Shape;134;p5"/>
          <p:cNvPicPr preferRelativeResize="0"/>
          <p:nvPr/>
        </p:nvPicPr>
        <p:blipFill rotWithShape="1">
          <a:blip r:embed="rId3">
            <a:alphaModFix/>
          </a:blip>
          <a:srcRect b="0" l="0" r="0" t="0"/>
          <a:stretch/>
        </p:blipFill>
        <p:spPr>
          <a:xfrm>
            <a:off x="6411717" y="2927280"/>
            <a:ext cx="5612130" cy="2697480"/>
          </a:xfrm>
          <a:prstGeom prst="rect">
            <a:avLst/>
          </a:prstGeom>
          <a:noFill/>
          <a:ln>
            <a:noFill/>
          </a:ln>
        </p:spPr>
      </p:pic>
      <p:sp>
        <p:nvSpPr>
          <p:cNvPr id="135" name="Google Shape;135;p5"/>
          <p:cNvSpPr txBox="1"/>
          <p:nvPr/>
        </p:nvSpPr>
        <p:spPr>
          <a:xfrm>
            <a:off x="8110757" y="3906688"/>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ROSA</a:t>
            </a:r>
            <a:endParaRPr/>
          </a:p>
        </p:txBody>
      </p:sp>
      <p:sp>
        <p:nvSpPr>
          <p:cNvPr id="136" name="Google Shape;136;p5"/>
          <p:cNvSpPr txBox="1"/>
          <p:nvPr/>
        </p:nvSpPr>
        <p:spPr>
          <a:xfrm>
            <a:off x="10444968" y="3575484"/>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PABLO</a:t>
            </a:r>
            <a:endParaRPr/>
          </a:p>
        </p:txBody>
      </p:sp>
      <p:sp>
        <p:nvSpPr>
          <p:cNvPr id="137" name="Google Shape;137;p5"/>
          <p:cNvSpPr txBox="1"/>
          <p:nvPr/>
        </p:nvSpPr>
        <p:spPr>
          <a:xfrm>
            <a:off x="6998677" y="3169892"/>
            <a:ext cx="1112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CLAUDIA</a:t>
            </a:r>
            <a:endParaRPr/>
          </a:p>
        </p:txBody>
      </p:sp>
      <p:sp>
        <p:nvSpPr>
          <p:cNvPr id="138" name="Google Shape;138;p5"/>
          <p:cNvSpPr txBox="1"/>
          <p:nvPr/>
        </p:nvSpPr>
        <p:spPr>
          <a:xfrm>
            <a:off x="6411717" y="3620262"/>
            <a:ext cx="13782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FERNANDA</a:t>
            </a:r>
            <a:endParaRPr/>
          </a:p>
        </p:txBody>
      </p:sp>
      <p:sp>
        <p:nvSpPr>
          <p:cNvPr id="139" name="Google Shape;139;p5"/>
          <p:cNvSpPr txBox="1"/>
          <p:nvPr/>
        </p:nvSpPr>
        <p:spPr>
          <a:xfrm>
            <a:off x="8310562" y="4581058"/>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CARLOS</a:t>
            </a:r>
            <a:endParaRPr/>
          </a:p>
        </p:txBody>
      </p:sp>
      <p:sp>
        <p:nvSpPr>
          <p:cNvPr id="140" name="Google Shape;140;p5"/>
          <p:cNvSpPr txBox="1"/>
          <p:nvPr/>
        </p:nvSpPr>
        <p:spPr>
          <a:xfrm>
            <a:off x="6628997" y="4950390"/>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LUIS</a:t>
            </a:r>
            <a:endParaRPr/>
          </a:p>
        </p:txBody>
      </p:sp>
      <p:sp>
        <p:nvSpPr>
          <p:cNvPr id="141" name="Google Shape;141;p5"/>
          <p:cNvSpPr txBox="1"/>
          <p:nvPr/>
        </p:nvSpPr>
        <p:spPr>
          <a:xfrm>
            <a:off x="8353424" y="2862986"/>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JAVIER</a:t>
            </a:r>
            <a:endParaRPr/>
          </a:p>
        </p:txBody>
      </p:sp>
      <p:sp>
        <p:nvSpPr>
          <p:cNvPr id="142" name="Google Shape;142;p5"/>
          <p:cNvSpPr txBox="1"/>
          <p:nvPr/>
        </p:nvSpPr>
        <p:spPr>
          <a:xfrm>
            <a:off x="9585995" y="2772522"/>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DANIEL</a:t>
            </a:r>
            <a:endParaRPr/>
          </a:p>
        </p:txBody>
      </p:sp>
      <p:sp>
        <p:nvSpPr>
          <p:cNvPr id="143" name="Google Shape;143;p5"/>
          <p:cNvSpPr txBox="1"/>
          <p:nvPr/>
        </p:nvSpPr>
        <p:spPr>
          <a:xfrm>
            <a:off x="10779021" y="4950390"/>
            <a:ext cx="943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LUISA</a:t>
            </a:r>
            <a:endParaRPr/>
          </a:p>
        </p:txBody>
      </p:sp>
      <p:sp>
        <p:nvSpPr>
          <p:cNvPr id="144" name="Google Shape;14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513" name="Google Shape;513;p50"/>
          <p:cNvSpPr txBox="1"/>
          <p:nvPr/>
        </p:nvSpPr>
        <p:spPr>
          <a:xfrm>
            <a:off x="838200" y="1690688"/>
            <a:ext cx="4924647"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0"/>
              </a:spcBef>
              <a:spcAft>
                <a:spcPts val="0"/>
              </a:spcAft>
              <a:buClr>
                <a:schemeClr val="dk1"/>
              </a:buClr>
              <a:buSzPts val="2800"/>
              <a:buFont typeface="Arial"/>
              <a:buNone/>
            </a:pPr>
            <a:r>
              <a:rPr lang="en-US" sz="2800">
                <a:solidFill>
                  <a:schemeClr val="dk1"/>
                </a:solidFill>
                <a:highlight>
                  <a:srgbClr val="FFFFFF"/>
                </a:highlight>
                <a:latin typeface="Calibri"/>
                <a:ea typeface="Calibri"/>
                <a:cs typeface="Calibri"/>
                <a:sym typeface="Calibri"/>
              </a:rPr>
              <a:t>Javier está paseando en Valparaíso. Acaba de salir del Museo a Cielo abierto, y quiere ir al punto marcado en el mapa. ¿Cómo puede llegar?</a:t>
            </a:r>
            <a:endParaRPr/>
          </a:p>
          <a:p>
            <a:pPr indent="0" lvl="0" marL="0" marR="0" rtl="0" algn="just">
              <a:lnSpc>
                <a:spcPct val="90000"/>
              </a:lnSpc>
              <a:spcBef>
                <a:spcPts val="1000"/>
              </a:spcBef>
              <a:spcAft>
                <a:spcPts val="0"/>
              </a:spcAft>
              <a:buClr>
                <a:schemeClr val="dk1"/>
              </a:buClr>
              <a:buSzPts val="2800"/>
              <a:buFont typeface="Arial"/>
              <a:buNone/>
            </a:pPr>
            <a:r>
              <a:t/>
            </a:r>
            <a:endParaRPr b="1" sz="2800">
              <a:solidFill>
                <a:schemeClr val="dk1"/>
              </a:solidFill>
              <a:latin typeface="Calibri"/>
              <a:ea typeface="Calibri"/>
              <a:cs typeface="Calibri"/>
              <a:sym typeface="Calibri"/>
            </a:endParaRPr>
          </a:p>
        </p:txBody>
      </p:sp>
      <p:pic>
        <p:nvPicPr>
          <p:cNvPr id="514" name="Google Shape;514;p50"/>
          <p:cNvPicPr preferRelativeResize="0"/>
          <p:nvPr/>
        </p:nvPicPr>
        <p:blipFill rotWithShape="1">
          <a:blip r:embed="rId3">
            <a:alphaModFix/>
          </a:blip>
          <a:srcRect b="0" l="0" r="0" t="0"/>
          <a:stretch/>
        </p:blipFill>
        <p:spPr>
          <a:xfrm>
            <a:off x="6174858" y="1643587"/>
            <a:ext cx="5401340" cy="5198464"/>
          </a:xfrm>
          <a:prstGeom prst="rect">
            <a:avLst/>
          </a:prstGeom>
          <a:noFill/>
          <a:ln>
            <a:noFill/>
          </a:ln>
        </p:spPr>
      </p:pic>
      <p:pic>
        <p:nvPicPr>
          <p:cNvPr id="515" name="Google Shape;515;p50"/>
          <p:cNvPicPr preferRelativeResize="0"/>
          <p:nvPr/>
        </p:nvPicPr>
        <p:blipFill rotWithShape="1">
          <a:blip r:embed="rId4">
            <a:alphaModFix/>
          </a:blip>
          <a:srcRect b="22250" l="13423" r="12452" t="0"/>
          <a:stretch/>
        </p:blipFill>
        <p:spPr>
          <a:xfrm>
            <a:off x="3194300" y="5183261"/>
            <a:ext cx="2901700" cy="1644950"/>
          </a:xfrm>
          <a:prstGeom prst="rect">
            <a:avLst/>
          </a:prstGeom>
          <a:noFill/>
          <a:ln>
            <a:noFill/>
          </a:ln>
        </p:spPr>
      </p:pic>
      <p:sp>
        <p:nvSpPr>
          <p:cNvPr id="516" name="Google Shape;516;p50"/>
          <p:cNvSpPr/>
          <p:nvPr/>
        </p:nvSpPr>
        <p:spPr>
          <a:xfrm>
            <a:off x="6826102" y="3429000"/>
            <a:ext cx="3636335" cy="1143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¿ES ÚTIL ESTE SISTEMA?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522" name="Google Shape;522;p51"/>
          <p:cNvSpPr txBox="1"/>
          <p:nvPr/>
        </p:nvSpPr>
        <p:spPr>
          <a:xfrm>
            <a:off x="838200" y="1690688"/>
            <a:ext cx="4924647" cy="43512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0"/>
              </a:spcBef>
              <a:spcAft>
                <a:spcPts val="0"/>
              </a:spcAft>
              <a:buClr>
                <a:schemeClr val="dk1"/>
              </a:buClr>
              <a:buSzPts val="2800"/>
              <a:buFont typeface="Arial"/>
              <a:buNone/>
            </a:pPr>
            <a:r>
              <a:rPr lang="en-US" sz="2800">
                <a:solidFill>
                  <a:schemeClr val="dk1"/>
                </a:solidFill>
                <a:highlight>
                  <a:srgbClr val="FFFFFF"/>
                </a:highlight>
                <a:latin typeface="Calibri"/>
                <a:ea typeface="Calibri"/>
                <a:cs typeface="Calibri"/>
                <a:sym typeface="Calibri"/>
              </a:rPr>
              <a:t>Javier está paseando en Valparaíso. Acaba de salir del Museo a Cielo abierto, y quiere ir al punto marcado en el mapa. ¿Cómo puede llegar?</a:t>
            </a:r>
            <a:endParaRPr/>
          </a:p>
          <a:p>
            <a:pPr indent="0" lvl="0" marL="0" marR="0" rtl="0" algn="just">
              <a:lnSpc>
                <a:spcPct val="90000"/>
              </a:lnSpc>
              <a:spcBef>
                <a:spcPts val="1000"/>
              </a:spcBef>
              <a:spcAft>
                <a:spcPts val="0"/>
              </a:spcAft>
              <a:buClr>
                <a:schemeClr val="dk1"/>
              </a:buClr>
              <a:buSzPts val="2800"/>
              <a:buFont typeface="Arial"/>
              <a:buNone/>
            </a:pPr>
            <a:r>
              <a:t/>
            </a:r>
            <a:endParaRPr b="1" sz="2800">
              <a:solidFill>
                <a:schemeClr val="dk1"/>
              </a:solidFill>
              <a:latin typeface="Calibri"/>
              <a:ea typeface="Calibri"/>
              <a:cs typeface="Calibri"/>
              <a:sym typeface="Calibri"/>
            </a:endParaRPr>
          </a:p>
        </p:txBody>
      </p:sp>
      <p:pic>
        <p:nvPicPr>
          <p:cNvPr id="523" name="Google Shape;523;p51"/>
          <p:cNvPicPr preferRelativeResize="0"/>
          <p:nvPr/>
        </p:nvPicPr>
        <p:blipFill rotWithShape="1">
          <a:blip r:embed="rId3">
            <a:alphaModFix/>
          </a:blip>
          <a:srcRect b="0" l="0" r="0" t="0"/>
          <a:stretch/>
        </p:blipFill>
        <p:spPr>
          <a:xfrm>
            <a:off x="6174858" y="1643587"/>
            <a:ext cx="5401340" cy="5198464"/>
          </a:xfrm>
          <a:prstGeom prst="rect">
            <a:avLst/>
          </a:prstGeom>
          <a:noFill/>
          <a:ln>
            <a:noFill/>
          </a:ln>
        </p:spPr>
      </p:pic>
      <p:pic>
        <p:nvPicPr>
          <p:cNvPr id="524" name="Google Shape;524;p51"/>
          <p:cNvPicPr preferRelativeResize="0"/>
          <p:nvPr/>
        </p:nvPicPr>
        <p:blipFill rotWithShape="1">
          <a:blip r:embed="rId4">
            <a:alphaModFix/>
          </a:blip>
          <a:srcRect b="22250" l="13423" r="12452" t="0"/>
          <a:stretch/>
        </p:blipFill>
        <p:spPr>
          <a:xfrm>
            <a:off x="3194300" y="5183261"/>
            <a:ext cx="2901700" cy="1644950"/>
          </a:xfrm>
          <a:prstGeom prst="rect">
            <a:avLst/>
          </a:prstGeom>
          <a:noFill/>
          <a:ln>
            <a:noFill/>
          </a:ln>
        </p:spPr>
      </p:pic>
      <p:sp>
        <p:nvSpPr>
          <p:cNvPr id="525" name="Google Shape;525;p51"/>
          <p:cNvSpPr/>
          <p:nvPr/>
        </p:nvSpPr>
        <p:spPr>
          <a:xfrm>
            <a:off x="6826102" y="3429000"/>
            <a:ext cx="3636335" cy="1143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¿ES ÚTIL ESTE SISTEMA?</a:t>
            </a:r>
            <a:endParaRPr/>
          </a:p>
        </p:txBody>
      </p:sp>
      <p:sp>
        <p:nvSpPr>
          <p:cNvPr id="526" name="Google Shape;526;p51"/>
          <p:cNvSpPr/>
          <p:nvPr/>
        </p:nvSpPr>
        <p:spPr>
          <a:xfrm>
            <a:off x="7057360" y="4898888"/>
            <a:ext cx="3636335" cy="1143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Surge la necesidad de utilizar un sistema que podamos comprender de manera universal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532" name="Google Shape;532;p52"/>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533" name="Google Shape;533;p52"/>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ACTIVIDAD 3:</a:t>
            </a:r>
            <a:r>
              <a:rPr lang="en-US" sz="2400">
                <a:solidFill>
                  <a:schemeClr val="dk1"/>
                </a:solidFill>
                <a:latin typeface="Calibri"/>
                <a:ea typeface="Calibri"/>
                <a:cs typeface="Calibri"/>
                <a:sym typeface="Calibri"/>
              </a:rPr>
              <a:t> Una persona debe mirar la imagen (que entregará profesor) y describir a los demás cuáles son las baldosas trizadas. </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El resto del curso que no mira la imagen, tendrá que anotar y dibujar en una cuadrícula cuáles son las baldosas.</a:t>
            </a:r>
            <a:endParaRPr/>
          </a:p>
        </p:txBody>
      </p:sp>
      <p:pic>
        <p:nvPicPr>
          <p:cNvPr id="534" name="Google Shape;534;p52"/>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540" name="Google Shape;540;p53"/>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ACTIVIDAD 3:</a:t>
            </a:r>
            <a:r>
              <a:rPr lang="en-US" sz="2400">
                <a:solidFill>
                  <a:schemeClr val="dk1"/>
                </a:solidFill>
                <a:latin typeface="Calibri"/>
                <a:ea typeface="Calibri"/>
                <a:cs typeface="Calibri"/>
                <a:sym typeface="Calibri"/>
              </a:rPr>
              <a:t> Una persona debe mirar la imagen (que entregará profesor) y describir a los demás cuáles son las baldosas trizadas. </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El resto del curso que no mira la imagen, tendrá que anotar y dibujar en una cuadrícula cuáles son las baldosas.</a:t>
            </a:r>
            <a:endParaRPr/>
          </a:p>
        </p:txBody>
      </p:sp>
      <p:pic>
        <p:nvPicPr>
          <p:cNvPr id="541" name="Google Shape;541;p53"/>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pic>
        <p:nvPicPr>
          <p:cNvPr id="542" name="Google Shape;542;p53"/>
          <p:cNvPicPr preferRelativeResize="0"/>
          <p:nvPr/>
        </p:nvPicPr>
        <p:blipFill>
          <a:blip r:embed="rId4">
            <a:alphaModFix/>
          </a:blip>
          <a:stretch>
            <a:fillRect/>
          </a:stretch>
        </p:blipFill>
        <p:spPr>
          <a:xfrm>
            <a:off x="6071081" y="2799124"/>
            <a:ext cx="4411660" cy="228575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548" name="Google Shape;548;p54"/>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549" name="Google Shape;549;p54"/>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ACTIVIDAD 4:</a:t>
            </a:r>
            <a:r>
              <a:rPr lang="en-US" sz="2400">
                <a:solidFill>
                  <a:schemeClr val="dk1"/>
                </a:solidFill>
                <a:latin typeface="Calibri"/>
                <a:ea typeface="Calibri"/>
                <a:cs typeface="Calibri"/>
                <a:sym typeface="Calibri"/>
              </a:rPr>
              <a:t> Una persona debe mirar otra imagen (que entregará profesor) y describir a los demás cuáles son las baldosas trizadas. </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Ahora intercambiemos el rol de quién da las indicaciones mirando la imagen y quién anota.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highlight>
                  <a:srgbClr val="FFFF00"/>
                </a:highlight>
                <a:latin typeface="Calibri"/>
                <a:ea typeface="Calibri"/>
                <a:cs typeface="Calibri"/>
                <a:sym typeface="Calibri"/>
              </a:rPr>
              <a:t>Ahora deberemos utilizar descripciones más breves</a:t>
            </a:r>
            <a:endParaRPr/>
          </a:p>
        </p:txBody>
      </p:sp>
      <p:pic>
        <p:nvPicPr>
          <p:cNvPr id="550" name="Google Shape;550;p54"/>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556" name="Google Shape;556;p55"/>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ACTIVIDAD 4:</a:t>
            </a:r>
            <a:r>
              <a:rPr lang="en-US" sz="2400">
                <a:solidFill>
                  <a:schemeClr val="dk1"/>
                </a:solidFill>
                <a:latin typeface="Calibri"/>
                <a:ea typeface="Calibri"/>
                <a:cs typeface="Calibri"/>
                <a:sym typeface="Calibri"/>
              </a:rPr>
              <a:t> Una persona debe mirar la imagen (que entregará profesor) y describir a los demás cuáles son las baldosas trizadas. </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Describe a tu compañero de manera breve las baldosas quebradas.</a:t>
            </a:r>
            <a:endParaRPr/>
          </a:p>
        </p:txBody>
      </p:sp>
      <p:pic>
        <p:nvPicPr>
          <p:cNvPr id="557" name="Google Shape;557;p55"/>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pic>
        <p:nvPicPr>
          <p:cNvPr id="558" name="Google Shape;558;p55"/>
          <p:cNvPicPr preferRelativeResize="0"/>
          <p:nvPr/>
        </p:nvPicPr>
        <p:blipFill>
          <a:blip r:embed="rId4">
            <a:alphaModFix/>
          </a:blip>
          <a:stretch>
            <a:fillRect/>
          </a:stretch>
        </p:blipFill>
        <p:spPr>
          <a:xfrm>
            <a:off x="5561711" y="2635738"/>
            <a:ext cx="5257800" cy="26860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564" name="Google Shape;564;p56"/>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565" name="Google Shape;565;p56"/>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¿Qué otra estrategias podríamos haber utilizado para hacer que las descripciones sean breves y precisas?</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566" name="Google Shape;566;p56"/>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572" name="Google Shape;572;p57"/>
          <p:cNvSpPr txBox="1"/>
          <p:nvPr/>
        </p:nvSpPr>
        <p:spPr>
          <a:xfrm>
            <a:off x="0" y="1956390"/>
            <a:ext cx="374266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POSIBLES SOLUCIONES</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La baldosa quebrada es la “45”</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La baldosa quebrada es la 86 </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Cada ubicación </a:t>
            </a:r>
            <a:r>
              <a:rPr lang="en-US" sz="2400">
                <a:solidFill>
                  <a:schemeClr val="dk1"/>
                </a:solidFill>
                <a:latin typeface="Calibri"/>
                <a:ea typeface="Calibri"/>
                <a:cs typeface="Calibri"/>
                <a:sym typeface="Calibri"/>
              </a:rPr>
              <a:t>está</a:t>
            </a:r>
            <a:r>
              <a:rPr lang="en-US" sz="2400">
                <a:solidFill>
                  <a:schemeClr val="dk1"/>
                </a:solidFill>
                <a:latin typeface="Calibri"/>
                <a:ea typeface="Calibri"/>
                <a:cs typeface="Calibri"/>
                <a:sym typeface="Calibri"/>
              </a:rPr>
              <a:t> asociada a un número ordenado.</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573" name="Google Shape;573;p57"/>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graphicFrame>
        <p:nvGraphicFramePr>
          <p:cNvPr id="574" name="Google Shape;574;p57"/>
          <p:cNvGraphicFramePr/>
          <p:nvPr/>
        </p:nvGraphicFramePr>
        <p:xfrm>
          <a:off x="4082902" y="2393425"/>
          <a:ext cx="3000000" cy="3000000"/>
        </p:xfrm>
        <a:graphic>
          <a:graphicData uri="http://schemas.openxmlformats.org/drawingml/2006/table">
            <a:tbl>
              <a:tblPr bandRow="1" firstRow="1">
                <a:noFill/>
                <a:tableStyleId>{3B496AD4-6C00-4499-A616-B525D792C9B7}</a:tableStyleId>
              </a:tblPr>
              <a:tblGrid>
                <a:gridCol w="727100"/>
                <a:gridCol w="727100"/>
                <a:gridCol w="727100"/>
                <a:gridCol w="727100"/>
                <a:gridCol w="727100"/>
                <a:gridCol w="727100"/>
                <a:gridCol w="727100"/>
                <a:gridCol w="727100"/>
                <a:gridCol w="727100"/>
                <a:gridCol w="727100"/>
              </a:tblGrid>
              <a:tr h="370850">
                <a:tc>
                  <a:txBody>
                    <a:bodyPr/>
                    <a:lstStyle/>
                    <a:p>
                      <a:pPr indent="0" lvl="0" marL="0" marR="0" rtl="0" algn="ctr">
                        <a:spcBef>
                          <a:spcPts val="0"/>
                        </a:spcBef>
                        <a:spcAft>
                          <a:spcPts val="0"/>
                        </a:spcAft>
                        <a:buNone/>
                      </a:pPr>
                      <a:r>
                        <a:rPr lang="en-US" sz="1800" u="none" cap="none" strike="noStrike"/>
                        <a:t>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11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21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31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41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51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61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71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81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89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90</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t>91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99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100</a:t>
                      </a:r>
                      <a:endParaRPr/>
                    </a:p>
                  </a:txBody>
                  <a:tcPr marT="45725" marB="45725" marR="91450" marL="91450"/>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580" name="Google Shape;580;p58"/>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581" name="Google Shape;581;p58"/>
          <p:cNvSpPr txBox="1"/>
          <p:nvPr/>
        </p:nvSpPr>
        <p:spPr>
          <a:xfrm>
            <a:off x="0" y="1956390"/>
            <a:ext cx="3678865"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POSIBLES SOLUCIONES</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La baldosa quebrada es al F5</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La baldosa quebrada es al G10</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Cada posición </a:t>
            </a:r>
            <a:r>
              <a:rPr lang="en-US" sz="2400">
                <a:solidFill>
                  <a:schemeClr val="dk1"/>
                </a:solidFill>
                <a:latin typeface="Calibri"/>
                <a:ea typeface="Calibri"/>
                <a:cs typeface="Calibri"/>
                <a:sym typeface="Calibri"/>
              </a:rPr>
              <a:t>está</a:t>
            </a:r>
            <a:r>
              <a:rPr lang="en-US" sz="2400">
                <a:solidFill>
                  <a:schemeClr val="dk1"/>
                </a:solidFill>
                <a:latin typeface="Calibri"/>
                <a:ea typeface="Calibri"/>
                <a:cs typeface="Calibri"/>
                <a:sym typeface="Calibri"/>
              </a:rPr>
              <a:t> asociada a una fila (Letra) y columna (Número)</a:t>
            </a:r>
            <a:endParaRPr/>
          </a:p>
        </p:txBody>
      </p:sp>
      <p:pic>
        <p:nvPicPr>
          <p:cNvPr id="582" name="Google Shape;582;p58"/>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sp>
        <p:nvSpPr>
          <p:cNvPr id="583" name="Google Shape;583;p58"/>
          <p:cNvSpPr txBox="1"/>
          <p:nvPr/>
        </p:nvSpPr>
        <p:spPr>
          <a:xfrm>
            <a:off x="4274288" y="2481300"/>
            <a:ext cx="565262"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A</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C</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D</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E</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F</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G</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H</a:t>
            </a:r>
            <a:endParaRPr/>
          </a:p>
        </p:txBody>
      </p:sp>
      <p:sp>
        <p:nvSpPr>
          <p:cNvPr id="584" name="Google Shape;584;p58"/>
          <p:cNvSpPr txBox="1"/>
          <p:nvPr/>
        </p:nvSpPr>
        <p:spPr>
          <a:xfrm>
            <a:off x="4839550" y="6286599"/>
            <a:ext cx="7242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1      2      3	  4     5     6	 7     8	     9	 10  11   12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590" name="Google Shape;590;p59"/>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rPr lang="en-US" sz="1800" u="none" cap="none" strike="noStrike"/>
                        <a:t>N</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rPr lang="en-US" sz="1800" u="none" cap="none" strike="noStrike"/>
                        <a:t>O</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rPr lang="en-US" sz="1800" u="none" cap="none" strike="noStrike"/>
                        <a:t>E</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rPr lang="en-US" sz="1800" u="none" cap="none" strike="noStrike"/>
                        <a:t>S</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591" name="Google Shape;591;p59"/>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POSIBLES SOLUCIONES</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592" name="Google Shape;592;p59"/>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593" name="Google Shape;593;p59"/>
          <p:cNvCxnSpPr/>
          <p:nvPr/>
        </p:nvCxnSpPr>
        <p:spPr>
          <a:xfrm>
            <a:off x="843175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594" name="Google Shape;594;p59"/>
          <p:cNvCxnSpPr/>
          <p:nvPr/>
        </p:nvCxnSpPr>
        <p:spPr>
          <a:xfrm rot="10800000">
            <a:off x="4571950" y="4309980"/>
            <a:ext cx="7509600" cy="0"/>
          </a:xfrm>
          <a:prstGeom prst="straightConnector1">
            <a:avLst/>
          </a:prstGeom>
          <a:noFill/>
          <a:ln cap="flat" cmpd="sng" w="38100">
            <a:solidFill>
              <a:schemeClr val="dk2"/>
            </a:solidFill>
            <a:prstDash val="solid"/>
            <a:round/>
            <a:headEnd len="med" w="med" type="triangl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DESCRIPCIÓN DE POSICIONES</a:t>
            </a:r>
            <a:endParaRPr/>
          </a:p>
        </p:txBody>
      </p:sp>
      <p:sp>
        <p:nvSpPr>
          <p:cNvPr id="150" name="Google Shape;15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800"/>
              <a:buChar char="•"/>
            </a:pPr>
            <a:r>
              <a:rPr lang="en-US"/>
              <a:t>En muchos casos es posible describir una imagen de distintas maneras.</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Es necesario en algunos casos, especificar un referente sobre quién se hará la descripción.</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Si este referente cambia, lo más probable es que la descripción también lo haga.</a:t>
            </a:r>
            <a:endParaRPr/>
          </a:p>
          <a:p>
            <a:pPr indent="-50800" lvl="0" marL="228600" rtl="0" algn="just">
              <a:lnSpc>
                <a:spcPct val="90000"/>
              </a:lnSpc>
              <a:spcBef>
                <a:spcPts val="1000"/>
              </a:spcBef>
              <a:spcAft>
                <a:spcPts val="0"/>
              </a:spcAft>
              <a:buClr>
                <a:schemeClr val="dk1"/>
              </a:buClr>
              <a:buSzPts val="2800"/>
              <a:buNone/>
            </a:pPr>
            <a:r>
              <a:t/>
            </a:r>
            <a:endParaRPr/>
          </a:p>
          <a:p>
            <a:pPr indent="-120650" lvl="0" marL="228600" rtl="0" algn="just">
              <a:lnSpc>
                <a:spcPct val="90000"/>
              </a:lnSpc>
              <a:spcBef>
                <a:spcPts val="1000"/>
              </a:spcBef>
              <a:spcAft>
                <a:spcPts val="0"/>
              </a:spcAft>
              <a:buClr>
                <a:schemeClr val="dk1"/>
              </a:buClr>
              <a:buSzPts val="1700"/>
              <a:buNone/>
            </a:pPr>
            <a:r>
              <a:t/>
            </a:r>
            <a:endParaRPr sz="1700"/>
          </a:p>
        </p:txBody>
      </p:sp>
      <p:sp>
        <p:nvSpPr>
          <p:cNvPr id="151" name="Google Shape;15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00" name="Google Shape;600;p60"/>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rPr lang="en-US" sz="1800" u="none" cap="none" strike="noStrike"/>
                        <a:t>N</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01" name="Google Shape;601;p60"/>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POSIBLES SOLUCIONES</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¿Dónde </a:t>
            </a:r>
            <a:r>
              <a:rPr lang="en-US" sz="2400">
                <a:solidFill>
                  <a:schemeClr val="dk1"/>
                </a:solidFill>
                <a:latin typeface="Calibri"/>
                <a:ea typeface="Calibri"/>
                <a:cs typeface="Calibri"/>
                <a:sym typeface="Calibri"/>
              </a:rPr>
              <a:t>estarán</a:t>
            </a:r>
            <a:r>
              <a:rPr lang="en-US" sz="2400">
                <a:solidFill>
                  <a:schemeClr val="dk1"/>
                </a:solidFill>
                <a:latin typeface="Calibri"/>
                <a:ea typeface="Calibri"/>
                <a:cs typeface="Calibri"/>
                <a:sym typeface="Calibri"/>
              </a:rPr>
              <a:t> ubicados los otros puntos cardinales?</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602" name="Google Shape;602;p60"/>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03" name="Google Shape;603;p60"/>
          <p:cNvCxnSpPr/>
          <p:nvPr/>
        </p:nvCxnSpPr>
        <p:spPr>
          <a:xfrm>
            <a:off x="544142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604" name="Google Shape;604;p60"/>
          <p:cNvCxnSpPr/>
          <p:nvPr/>
        </p:nvCxnSpPr>
        <p:spPr>
          <a:xfrm rot="10800000">
            <a:off x="4571950" y="4309980"/>
            <a:ext cx="7509600" cy="0"/>
          </a:xfrm>
          <a:prstGeom prst="straightConnector1">
            <a:avLst/>
          </a:prstGeom>
          <a:noFill/>
          <a:ln cap="flat" cmpd="sng" w="38100">
            <a:solidFill>
              <a:schemeClr val="dk2"/>
            </a:solidFill>
            <a:prstDash val="solid"/>
            <a:round/>
            <a:headEnd len="med" w="med" type="triangle"/>
            <a:tailEnd len="med" w="med" type="triangle"/>
          </a:ln>
        </p:spPr>
      </p:cxn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10" name="Google Shape;610;p61"/>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11" name="Google Shape;611;p61"/>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Cada ubicación se describe mediante la longitud horizontal y vertical que hay que avanzar desde un punto de referencia, marcado con azul en este caso.</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612" name="Google Shape;612;p61"/>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13" name="Google Shape;613;p61"/>
          <p:cNvCxnSpPr/>
          <p:nvPr/>
        </p:nvCxnSpPr>
        <p:spPr>
          <a:xfrm>
            <a:off x="488309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614" name="Google Shape;614;p61"/>
          <p:cNvCxnSpPr/>
          <p:nvPr/>
        </p:nvCxnSpPr>
        <p:spPr>
          <a:xfrm rot="10800000">
            <a:off x="4839550" y="6138660"/>
            <a:ext cx="7509550" cy="0"/>
          </a:xfrm>
          <a:prstGeom prst="straightConnector1">
            <a:avLst/>
          </a:prstGeom>
          <a:noFill/>
          <a:ln cap="flat" cmpd="sng" w="38100">
            <a:solidFill>
              <a:schemeClr val="dk2"/>
            </a:solidFill>
            <a:prstDash val="solid"/>
            <a:round/>
            <a:headEnd len="med" w="med" type="triangle"/>
            <a:tailEnd len="med" w="med" type="triangle"/>
          </a:ln>
        </p:spPr>
      </p:cxnSp>
      <p:sp>
        <p:nvSpPr>
          <p:cNvPr id="615" name="Google Shape;615;p61"/>
          <p:cNvSpPr/>
          <p:nvPr/>
        </p:nvSpPr>
        <p:spPr>
          <a:xfrm>
            <a:off x="4736684" y="59917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61"/>
          <p:cNvSpPr/>
          <p:nvPr/>
        </p:nvSpPr>
        <p:spPr>
          <a:xfrm>
            <a:off x="5901016" y="4184963"/>
            <a:ext cx="255182" cy="250034"/>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p61"/>
          <p:cNvSpPr/>
          <p:nvPr/>
        </p:nvSpPr>
        <p:spPr>
          <a:xfrm>
            <a:off x="9551559" y="3674837"/>
            <a:ext cx="255182" cy="250034"/>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61"/>
          <p:cNvSpPr/>
          <p:nvPr/>
        </p:nvSpPr>
        <p:spPr>
          <a:xfrm>
            <a:off x="596347" y="5075583"/>
            <a:ext cx="3759433" cy="121101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Abstraer: Separar por medio de una operación intelectual un rasgo o una cualidad de algo para analizarlos aisladamente o considerarlos en su pura esencia o noción</a:t>
            </a:r>
            <a:endParaRPr sz="1400">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24" name="Google Shape;624;p62"/>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25" name="Google Shape;625;p62"/>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Cada ubicación se describe mediante la longitud horizontal y vertical que hay que avanzar desde un punto de referencia, marcado con azul en este caso.</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626" name="Google Shape;626;p62"/>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27" name="Google Shape;627;p62"/>
          <p:cNvCxnSpPr/>
          <p:nvPr/>
        </p:nvCxnSpPr>
        <p:spPr>
          <a:xfrm>
            <a:off x="488309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628" name="Google Shape;628;p62"/>
          <p:cNvCxnSpPr/>
          <p:nvPr/>
        </p:nvCxnSpPr>
        <p:spPr>
          <a:xfrm rot="10800000">
            <a:off x="4839550" y="6138660"/>
            <a:ext cx="7509550" cy="0"/>
          </a:xfrm>
          <a:prstGeom prst="straightConnector1">
            <a:avLst/>
          </a:prstGeom>
          <a:noFill/>
          <a:ln cap="flat" cmpd="sng" w="38100">
            <a:solidFill>
              <a:schemeClr val="dk2"/>
            </a:solidFill>
            <a:prstDash val="solid"/>
            <a:round/>
            <a:headEnd len="med" w="med" type="triangle"/>
            <a:tailEnd len="med" w="med" type="triangle"/>
          </a:ln>
        </p:spPr>
      </p:cxnSp>
      <p:sp>
        <p:nvSpPr>
          <p:cNvPr id="629" name="Google Shape;629;p62"/>
          <p:cNvSpPr/>
          <p:nvPr/>
        </p:nvSpPr>
        <p:spPr>
          <a:xfrm>
            <a:off x="4736684" y="59917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62"/>
          <p:cNvSpPr/>
          <p:nvPr/>
        </p:nvSpPr>
        <p:spPr>
          <a:xfrm>
            <a:off x="5901016" y="4184963"/>
            <a:ext cx="255182" cy="250034"/>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62"/>
          <p:cNvSpPr/>
          <p:nvPr/>
        </p:nvSpPr>
        <p:spPr>
          <a:xfrm>
            <a:off x="9551559" y="3674837"/>
            <a:ext cx="255182" cy="250034"/>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62"/>
          <p:cNvSpPr txBox="1"/>
          <p:nvPr/>
        </p:nvSpPr>
        <p:spPr>
          <a:xfrm>
            <a:off x="4292835" y="6285556"/>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633" name="Google Shape;633;p62"/>
          <p:cNvSpPr txBox="1"/>
          <p:nvPr/>
        </p:nvSpPr>
        <p:spPr>
          <a:xfrm>
            <a:off x="5834232" y="3642867"/>
            <a:ext cx="8650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(2,4)</a:t>
            </a:r>
            <a:endParaRPr/>
          </a:p>
        </p:txBody>
      </p:sp>
      <p:sp>
        <p:nvSpPr>
          <p:cNvPr id="634" name="Google Shape;634;p62"/>
          <p:cNvSpPr txBox="1"/>
          <p:nvPr/>
        </p:nvSpPr>
        <p:spPr>
          <a:xfrm>
            <a:off x="9589666" y="3810157"/>
            <a:ext cx="8650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(8,5)</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40" name="Google Shape;640;p63"/>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41" name="Google Shape;641;p63"/>
          <p:cNvSpPr txBox="1"/>
          <p:nvPr/>
        </p:nvSpPr>
        <p:spPr>
          <a:xfrm>
            <a:off x="0" y="1956390"/>
            <a:ext cx="4839600" cy="4330209"/>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Por convención matemática la notación de un punto en el plano cartesiano se escribe:</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i="1" lang="en-US" sz="2400">
                <a:solidFill>
                  <a:schemeClr val="dk1"/>
                </a:solidFill>
                <a:highlight>
                  <a:srgbClr val="FFFF00"/>
                </a:highlight>
                <a:latin typeface="Calibri"/>
                <a:ea typeface="Calibri"/>
                <a:cs typeface="Calibri"/>
                <a:sym typeface="Calibri"/>
              </a:rPr>
              <a:t>(a,b)</a:t>
            </a:r>
            <a:r>
              <a:rPr lang="en-US" sz="2400">
                <a:solidFill>
                  <a:schemeClr val="dk1"/>
                </a:solidFill>
                <a:highlight>
                  <a:srgbClr val="FFFF00"/>
                </a:highlight>
                <a:latin typeface="Calibri"/>
                <a:ea typeface="Calibri"/>
                <a:cs typeface="Calibri"/>
                <a:sym typeface="Calibri"/>
              </a:rPr>
              <a:t> donde a es la posición o movimiento horizontal respecto del origen y b es el movimiento vertical respecto del origen.</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642" name="Google Shape;642;p63"/>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43" name="Google Shape;643;p63"/>
          <p:cNvCxnSpPr/>
          <p:nvPr/>
        </p:nvCxnSpPr>
        <p:spPr>
          <a:xfrm>
            <a:off x="488309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644" name="Google Shape;644;p63"/>
          <p:cNvCxnSpPr/>
          <p:nvPr/>
        </p:nvCxnSpPr>
        <p:spPr>
          <a:xfrm rot="10800000">
            <a:off x="4839550" y="6138660"/>
            <a:ext cx="7509550" cy="0"/>
          </a:xfrm>
          <a:prstGeom prst="straightConnector1">
            <a:avLst/>
          </a:prstGeom>
          <a:noFill/>
          <a:ln cap="flat" cmpd="sng" w="38100">
            <a:solidFill>
              <a:schemeClr val="dk2"/>
            </a:solidFill>
            <a:prstDash val="solid"/>
            <a:round/>
            <a:headEnd len="med" w="med" type="triangle"/>
            <a:tailEnd len="med" w="med" type="triangle"/>
          </a:ln>
        </p:spPr>
      </p:cxnSp>
      <p:sp>
        <p:nvSpPr>
          <p:cNvPr id="645" name="Google Shape;645;p63"/>
          <p:cNvSpPr/>
          <p:nvPr/>
        </p:nvSpPr>
        <p:spPr>
          <a:xfrm>
            <a:off x="4736684" y="59917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63"/>
          <p:cNvSpPr/>
          <p:nvPr/>
        </p:nvSpPr>
        <p:spPr>
          <a:xfrm>
            <a:off x="5901016" y="4184963"/>
            <a:ext cx="255182" cy="250034"/>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63"/>
          <p:cNvSpPr/>
          <p:nvPr/>
        </p:nvSpPr>
        <p:spPr>
          <a:xfrm>
            <a:off x="9551559" y="3674837"/>
            <a:ext cx="255182" cy="250034"/>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63"/>
          <p:cNvSpPr txBox="1"/>
          <p:nvPr/>
        </p:nvSpPr>
        <p:spPr>
          <a:xfrm>
            <a:off x="4292835" y="6285556"/>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649" name="Google Shape;649;p63"/>
          <p:cNvSpPr txBox="1"/>
          <p:nvPr/>
        </p:nvSpPr>
        <p:spPr>
          <a:xfrm>
            <a:off x="5834232" y="3642867"/>
            <a:ext cx="8650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(2,4)</a:t>
            </a:r>
            <a:endParaRPr/>
          </a:p>
        </p:txBody>
      </p:sp>
      <p:sp>
        <p:nvSpPr>
          <p:cNvPr id="650" name="Google Shape;650;p63"/>
          <p:cNvSpPr txBox="1"/>
          <p:nvPr/>
        </p:nvSpPr>
        <p:spPr>
          <a:xfrm>
            <a:off x="9589666" y="3810157"/>
            <a:ext cx="8650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(8,5)</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56" name="Google Shape;656;p64"/>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57" name="Google Shape;657;p64"/>
          <p:cNvSpPr txBox="1"/>
          <p:nvPr/>
        </p:nvSpPr>
        <p:spPr>
          <a:xfrm>
            <a:off x="0" y="1440654"/>
            <a:ext cx="4572000" cy="4845945"/>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ACTIVIDAD CLASE 1</a:t>
            </a:r>
            <a:endParaRPr/>
          </a:p>
          <a:p>
            <a:pPr indent="0" lvl="0" marL="88900" marR="0" rtl="0" algn="just">
              <a:spcBef>
                <a:spcPts val="0"/>
              </a:spcBef>
              <a:spcAft>
                <a:spcPts val="0"/>
              </a:spcAft>
              <a:buNone/>
            </a:pPr>
            <a:r>
              <a:rPr lang="en-US" sz="2000">
                <a:solidFill>
                  <a:schemeClr val="dk1"/>
                </a:solidFill>
                <a:latin typeface="Calibri"/>
                <a:ea typeface="Calibri"/>
                <a:cs typeface="Calibri"/>
                <a:sym typeface="Calibri"/>
              </a:rPr>
              <a:t>Suponga que la siguiente </a:t>
            </a:r>
            <a:r>
              <a:rPr lang="en-US" sz="2000">
                <a:solidFill>
                  <a:schemeClr val="dk1"/>
                </a:solidFill>
                <a:latin typeface="Calibri"/>
                <a:ea typeface="Calibri"/>
                <a:cs typeface="Calibri"/>
                <a:sym typeface="Calibri"/>
              </a:rPr>
              <a:t>cuadrícula</a:t>
            </a:r>
            <a:r>
              <a:rPr lang="en-US" sz="2000">
                <a:solidFill>
                  <a:schemeClr val="dk1"/>
                </a:solidFill>
                <a:latin typeface="Calibri"/>
                <a:ea typeface="Calibri"/>
                <a:cs typeface="Calibri"/>
                <a:sym typeface="Calibri"/>
              </a:rPr>
              <a:t> representa las calles de una </a:t>
            </a:r>
            <a:r>
              <a:rPr lang="en-US" sz="2000">
                <a:solidFill>
                  <a:schemeClr val="dk1"/>
                </a:solidFill>
                <a:latin typeface="Calibri"/>
                <a:ea typeface="Calibri"/>
                <a:cs typeface="Calibri"/>
                <a:sym typeface="Calibri"/>
              </a:rPr>
              <a:t>ciudad</a:t>
            </a:r>
            <a:r>
              <a:rPr lang="en-US" sz="2000">
                <a:solidFill>
                  <a:schemeClr val="dk1"/>
                </a:solidFill>
                <a:latin typeface="Calibri"/>
                <a:ea typeface="Calibri"/>
                <a:cs typeface="Calibri"/>
                <a:sym typeface="Calibri"/>
              </a:rPr>
              <a:t> en la que los taxis solo pueden detenerse en las esquinas. Si un taxi sale del punto O para tomar un pasajero que se encuentra a 3 cuadras, identifica los puntos en que podría estar ubicado el pasajero: </a:t>
            </a:r>
            <a:endParaRPr sz="2000">
              <a:solidFill>
                <a:schemeClr val="dk1"/>
              </a:solidFill>
              <a:latin typeface="Calibri"/>
              <a:ea typeface="Calibri"/>
              <a:cs typeface="Calibri"/>
              <a:sym typeface="Calibri"/>
            </a:endParaRPr>
          </a:p>
          <a:p>
            <a:pPr indent="-368300" lvl="0" marL="457200" marR="0" rtl="0" algn="just">
              <a:spcBef>
                <a:spcPts val="0"/>
              </a:spcBef>
              <a:spcAft>
                <a:spcPts val="0"/>
              </a:spcAft>
              <a:buClr>
                <a:schemeClr val="dk1"/>
              </a:buClr>
              <a:buSzPts val="2200"/>
              <a:buFont typeface="Calibri"/>
              <a:buChar char="●"/>
            </a:pPr>
            <a:r>
              <a:rPr lang="en-US" sz="2000">
                <a:solidFill>
                  <a:schemeClr val="dk1"/>
                </a:solidFill>
                <a:latin typeface="Calibri"/>
                <a:ea typeface="Calibri"/>
                <a:cs typeface="Calibri"/>
                <a:sym typeface="Calibri"/>
              </a:rPr>
              <a:t>¿Qué figura geométrica forman los puntos en los que podría estar ubicado el pasajero? </a:t>
            </a:r>
            <a:endParaRPr sz="20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658" name="Google Shape;658;p64"/>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59" name="Google Shape;659;p64"/>
          <p:cNvCxnSpPr/>
          <p:nvPr/>
        </p:nvCxnSpPr>
        <p:spPr>
          <a:xfrm>
            <a:off x="488309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660" name="Google Shape;660;p64"/>
          <p:cNvCxnSpPr/>
          <p:nvPr/>
        </p:nvCxnSpPr>
        <p:spPr>
          <a:xfrm rot="10800000">
            <a:off x="4839550" y="6138660"/>
            <a:ext cx="7509550" cy="0"/>
          </a:xfrm>
          <a:prstGeom prst="straightConnector1">
            <a:avLst/>
          </a:prstGeom>
          <a:noFill/>
          <a:ln cap="flat" cmpd="sng" w="38100">
            <a:solidFill>
              <a:schemeClr val="dk2"/>
            </a:solidFill>
            <a:prstDash val="solid"/>
            <a:round/>
            <a:headEnd len="med" w="med" type="triangle"/>
            <a:tailEnd len="med" w="med" type="triangle"/>
          </a:ln>
        </p:spPr>
      </p:cxnSp>
      <p:sp>
        <p:nvSpPr>
          <p:cNvPr id="661" name="Google Shape;661;p64"/>
          <p:cNvSpPr/>
          <p:nvPr/>
        </p:nvSpPr>
        <p:spPr>
          <a:xfrm>
            <a:off x="4736684" y="59917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64"/>
          <p:cNvSpPr txBox="1"/>
          <p:nvPr/>
        </p:nvSpPr>
        <p:spPr>
          <a:xfrm>
            <a:off x="4292835" y="6285556"/>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663" name="Google Shape;663;p64"/>
          <p:cNvSpPr/>
          <p:nvPr/>
        </p:nvSpPr>
        <p:spPr>
          <a:xfrm>
            <a:off x="6479345" y="596727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64"/>
          <p:cNvSpPr/>
          <p:nvPr/>
        </p:nvSpPr>
        <p:spPr>
          <a:xfrm>
            <a:off x="5968409" y="5561068"/>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64"/>
          <p:cNvSpPr/>
          <p:nvPr/>
        </p:nvSpPr>
        <p:spPr>
          <a:xfrm>
            <a:off x="5308124" y="509801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6" name="Google Shape;666;p64"/>
          <p:cNvSpPr/>
          <p:nvPr/>
        </p:nvSpPr>
        <p:spPr>
          <a:xfrm>
            <a:off x="4748675" y="46201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64"/>
          <p:cNvSpPr/>
          <p:nvPr/>
        </p:nvSpPr>
        <p:spPr>
          <a:xfrm>
            <a:off x="5322585" y="5967274"/>
            <a:ext cx="255182" cy="250034"/>
          </a:xfrm>
          <a:prstGeom prst="ellipse">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64"/>
          <p:cNvSpPr/>
          <p:nvPr/>
        </p:nvSpPr>
        <p:spPr>
          <a:xfrm>
            <a:off x="4765651" y="5548298"/>
            <a:ext cx="255182" cy="250034"/>
          </a:xfrm>
          <a:prstGeom prst="ellipse">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74" name="Google Shape;674;p65"/>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75" name="Google Shape;675;p65"/>
          <p:cNvSpPr txBox="1"/>
          <p:nvPr/>
        </p:nvSpPr>
        <p:spPr>
          <a:xfrm>
            <a:off x="0" y="1440654"/>
            <a:ext cx="4572000" cy="4845945"/>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88900" marR="0" rtl="0" algn="just">
              <a:spcBef>
                <a:spcPts val="0"/>
              </a:spcBef>
              <a:spcAft>
                <a:spcPts val="0"/>
              </a:spcAft>
              <a:buNone/>
            </a:pPr>
            <a:r>
              <a:rPr lang="en-US" sz="2000">
                <a:solidFill>
                  <a:schemeClr val="dk1"/>
                </a:solidFill>
                <a:latin typeface="Calibri"/>
                <a:ea typeface="Calibri"/>
                <a:cs typeface="Calibri"/>
                <a:sym typeface="Calibri"/>
              </a:rPr>
              <a:t>En el plano cartesiano se considera la distancia recorrida desde el origen hacia la derecha y arriba como positiva y hacia la izquierda y abajo como negativa.</a:t>
            </a:r>
            <a:endParaRPr/>
          </a:p>
          <a:p>
            <a:pPr indent="0" lvl="0" marL="8890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ACTIVIDAD1</a:t>
            </a:r>
            <a:endParaRPr/>
          </a:p>
          <a:p>
            <a:pPr indent="0" lvl="0" marL="88900" marR="0" rtl="0" algn="just">
              <a:spcBef>
                <a:spcPts val="0"/>
              </a:spcBef>
              <a:spcAft>
                <a:spcPts val="0"/>
              </a:spcAft>
              <a:buNone/>
            </a:pPr>
            <a:r>
              <a:rPr lang="en-US" sz="2000">
                <a:solidFill>
                  <a:schemeClr val="dk1"/>
                </a:solidFill>
                <a:latin typeface="Calibri"/>
                <a:ea typeface="Calibri"/>
                <a:cs typeface="Calibri"/>
                <a:sym typeface="Calibri"/>
              </a:rPr>
              <a:t>Ubicar</a:t>
            </a:r>
            <a:endParaRPr/>
          </a:p>
          <a:p>
            <a:pPr indent="-342900" lvl="1" marL="889000" marR="0" rtl="0" algn="just">
              <a:spcBef>
                <a:spcPts val="0"/>
              </a:spcBef>
              <a:spcAft>
                <a:spcPts val="0"/>
              </a:spcAft>
              <a:buClr>
                <a:schemeClr val="dk1"/>
              </a:buClr>
              <a:buSzPts val="2200"/>
              <a:buFont typeface="Arial"/>
              <a:buChar char="•"/>
            </a:pPr>
            <a:r>
              <a:rPr b="0" i="0" lang="en-US" sz="2000" u="none" cap="none" strike="noStrike">
                <a:solidFill>
                  <a:schemeClr val="dk1"/>
                </a:solidFill>
                <a:latin typeface="Calibri"/>
                <a:ea typeface="Calibri"/>
                <a:cs typeface="Calibri"/>
                <a:sym typeface="Calibri"/>
              </a:rPr>
              <a:t>(2,3)</a:t>
            </a:r>
            <a:endParaRPr/>
          </a:p>
          <a:p>
            <a:pPr indent="-342900" lvl="1" marL="889000" marR="0" rtl="0" algn="just">
              <a:spcBef>
                <a:spcPts val="0"/>
              </a:spcBef>
              <a:spcAft>
                <a:spcPts val="0"/>
              </a:spcAft>
              <a:buClr>
                <a:schemeClr val="dk1"/>
              </a:buClr>
              <a:buSzPts val="2200"/>
              <a:buFont typeface="Arial"/>
              <a:buChar char="•"/>
            </a:pPr>
            <a:r>
              <a:rPr b="0" i="0" lang="en-US" sz="2000" u="none" cap="none" strike="noStrike">
                <a:solidFill>
                  <a:schemeClr val="dk1"/>
                </a:solidFill>
                <a:latin typeface="Calibri"/>
                <a:ea typeface="Calibri"/>
                <a:cs typeface="Calibri"/>
                <a:sym typeface="Calibri"/>
              </a:rPr>
              <a:t>(2,-3)</a:t>
            </a:r>
            <a:endParaRPr/>
          </a:p>
          <a:p>
            <a:pPr indent="-342900" lvl="1" marL="889000" marR="0" rtl="0" algn="just">
              <a:spcBef>
                <a:spcPts val="0"/>
              </a:spcBef>
              <a:spcAft>
                <a:spcPts val="0"/>
              </a:spcAft>
              <a:buClr>
                <a:schemeClr val="dk1"/>
              </a:buClr>
              <a:buSzPts val="2200"/>
              <a:buFont typeface="Arial"/>
              <a:buChar char="•"/>
            </a:pPr>
            <a:r>
              <a:rPr b="0" i="0" lang="en-US" sz="2000" u="none" cap="none" strike="noStrike">
                <a:solidFill>
                  <a:schemeClr val="dk1"/>
                </a:solidFill>
                <a:latin typeface="Calibri"/>
                <a:ea typeface="Calibri"/>
                <a:cs typeface="Calibri"/>
                <a:sym typeface="Calibri"/>
              </a:rPr>
              <a:t>(-2,3)</a:t>
            </a:r>
            <a:endParaRPr/>
          </a:p>
          <a:p>
            <a:pPr indent="-342900" lvl="1" marL="889000" marR="0" rtl="0" algn="just">
              <a:spcBef>
                <a:spcPts val="0"/>
              </a:spcBef>
              <a:spcAft>
                <a:spcPts val="0"/>
              </a:spcAft>
              <a:buClr>
                <a:schemeClr val="dk1"/>
              </a:buClr>
              <a:buSzPts val="2200"/>
              <a:buFont typeface="Arial"/>
              <a:buChar char="•"/>
            </a:pPr>
            <a:r>
              <a:rPr b="0" i="0" lang="en-US" sz="2000" u="none" cap="none" strike="noStrike">
                <a:solidFill>
                  <a:schemeClr val="dk1"/>
                </a:solidFill>
                <a:latin typeface="Calibri"/>
                <a:ea typeface="Calibri"/>
                <a:cs typeface="Calibri"/>
                <a:sym typeface="Calibri"/>
              </a:rPr>
              <a:t>(-2,-3)</a:t>
            </a:r>
            <a:endParaRPr/>
          </a:p>
          <a:p>
            <a:pPr indent="-228600" lvl="1" marL="914400" marR="0" rtl="0" algn="just">
              <a:spcBef>
                <a:spcPts val="0"/>
              </a:spcBef>
              <a:spcAft>
                <a:spcPts val="0"/>
              </a:spcAft>
              <a:buClr>
                <a:schemeClr val="dk1"/>
              </a:buClr>
              <a:buSzPts val="2200"/>
              <a:buFont typeface="Calibri"/>
              <a:buNone/>
            </a:pPr>
            <a:r>
              <a:t/>
            </a:r>
            <a:endParaRPr b="0" i="0" sz="2000" u="none" cap="none" strike="noStrike">
              <a:solidFill>
                <a:schemeClr val="dk1"/>
              </a:solidFill>
              <a:highlight>
                <a:srgbClr val="FFFF00"/>
              </a:highlight>
              <a:latin typeface="Calibri"/>
              <a:ea typeface="Calibri"/>
              <a:cs typeface="Calibri"/>
              <a:sym typeface="Calibri"/>
            </a:endParaRPr>
          </a:p>
          <a:p>
            <a:pPr indent="0" lvl="0" marL="8890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88900" marR="0" rtl="0" algn="just">
              <a:spcBef>
                <a:spcPts val="0"/>
              </a:spcBef>
              <a:spcAft>
                <a:spcPts val="0"/>
              </a:spcAft>
              <a:buNone/>
            </a:pPr>
            <a:r>
              <a:t/>
            </a:r>
            <a:endParaRPr sz="2400">
              <a:solidFill>
                <a:schemeClr val="dk1"/>
              </a:solidFill>
              <a:latin typeface="Calibri"/>
              <a:ea typeface="Calibri"/>
              <a:cs typeface="Calibri"/>
              <a:sym typeface="Calibri"/>
            </a:endParaRPr>
          </a:p>
        </p:txBody>
      </p:sp>
      <p:pic>
        <p:nvPicPr>
          <p:cNvPr id="676" name="Google Shape;676;p65"/>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77" name="Google Shape;677;p65"/>
          <p:cNvCxnSpPr/>
          <p:nvPr/>
        </p:nvCxnSpPr>
        <p:spPr>
          <a:xfrm>
            <a:off x="8444437" y="2393425"/>
            <a:ext cx="0" cy="3745235"/>
          </a:xfrm>
          <a:prstGeom prst="straightConnector1">
            <a:avLst/>
          </a:prstGeom>
          <a:noFill/>
          <a:ln cap="flat" cmpd="sng" w="38100">
            <a:solidFill>
              <a:schemeClr val="dk2"/>
            </a:solidFill>
            <a:prstDash val="solid"/>
            <a:round/>
            <a:headEnd len="med" w="med" type="triangle"/>
            <a:tailEnd len="med" w="med" type="triangle"/>
          </a:ln>
        </p:spPr>
      </p:cxnSp>
      <p:sp>
        <p:nvSpPr>
          <p:cNvPr id="678" name="Google Shape;678;p65"/>
          <p:cNvSpPr/>
          <p:nvPr/>
        </p:nvSpPr>
        <p:spPr>
          <a:xfrm>
            <a:off x="8318597" y="4141025"/>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65"/>
          <p:cNvSpPr txBox="1"/>
          <p:nvPr/>
        </p:nvSpPr>
        <p:spPr>
          <a:xfrm>
            <a:off x="7451445" y="4410945"/>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cxnSp>
        <p:nvCxnSpPr>
          <p:cNvPr id="680" name="Google Shape;680;p65"/>
          <p:cNvCxnSpPr/>
          <p:nvPr/>
        </p:nvCxnSpPr>
        <p:spPr>
          <a:xfrm rot="10800000">
            <a:off x="4839550" y="4309980"/>
            <a:ext cx="7242000" cy="0"/>
          </a:xfrm>
          <a:prstGeom prst="straightConnector1">
            <a:avLst/>
          </a:prstGeom>
          <a:noFill/>
          <a:ln cap="flat" cmpd="sng" w="38100">
            <a:solidFill>
              <a:schemeClr val="dk2"/>
            </a:solidFill>
            <a:prstDash val="solid"/>
            <a:round/>
            <a:headEnd len="med" w="med" type="triangle"/>
            <a:tailEnd len="med" w="med" type="triangle"/>
          </a:ln>
        </p:spPr>
      </p:cxnSp>
      <p:sp>
        <p:nvSpPr>
          <p:cNvPr id="681" name="Google Shape;681;p65"/>
          <p:cNvSpPr/>
          <p:nvPr/>
        </p:nvSpPr>
        <p:spPr>
          <a:xfrm>
            <a:off x="9589168" y="2863516"/>
            <a:ext cx="156411" cy="180473"/>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65"/>
          <p:cNvSpPr/>
          <p:nvPr/>
        </p:nvSpPr>
        <p:spPr>
          <a:xfrm>
            <a:off x="9589167" y="5575972"/>
            <a:ext cx="156411" cy="180473"/>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65"/>
          <p:cNvSpPr/>
          <p:nvPr/>
        </p:nvSpPr>
        <p:spPr>
          <a:xfrm>
            <a:off x="7174991" y="2863515"/>
            <a:ext cx="156411" cy="180473"/>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65"/>
          <p:cNvSpPr/>
          <p:nvPr/>
        </p:nvSpPr>
        <p:spPr>
          <a:xfrm>
            <a:off x="7181005" y="5575972"/>
            <a:ext cx="156411" cy="180473"/>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690" name="Google Shape;690;p66"/>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691" name="Google Shape;691;p66"/>
          <p:cNvSpPr txBox="1"/>
          <p:nvPr/>
        </p:nvSpPr>
        <p:spPr>
          <a:xfrm>
            <a:off x="0" y="1440654"/>
            <a:ext cx="4572000" cy="4845945"/>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88900" marR="0" rtl="0" algn="just">
              <a:spcBef>
                <a:spcPts val="0"/>
              </a:spcBef>
              <a:spcAft>
                <a:spcPts val="0"/>
              </a:spcAft>
              <a:buNone/>
            </a:pPr>
            <a:r>
              <a:rPr lang="en-US" sz="2000">
                <a:solidFill>
                  <a:schemeClr val="dk1"/>
                </a:solidFill>
                <a:latin typeface="Calibri"/>
                <a:ea typeface="Calibri"/>
                <a:cs typeface="Calibri"/>
                <a:sym typeface="Calibri"/>
              </a:rPr>
              <a:t>En el plano cartesiano se considera la distancia recorrida desde el origen hacia la derecha y arriba como positiva y hacia la izquierda y abajo como negativa.</a:t>
            </a:r>
            <a:endParaRPr/>
          </a:p>
          <a:p>
            <a:pPr indent="0" lvl="0" marL="8890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i="1" lang="en-US" sz="2000">
                <a:solidFill>
                  <a:schemeClr val="dk1"/>
                </a:solidFill>
                <a:latin typeface="Calibri"/>
                <a:ea typeface="Calibri"/>
                <a:cs typeface="Calibri"/>
                <a:sym typeface="Calibri"/>
              </a:rPr>
              <a:t>Podemos dividir el plano cartesiano por medio de cuadrantes</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I cuadrante = derecha y arriba (+)</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II cuadrante = Izquierda (-) y arriba (+)</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III cuadrante = izquierda (-) y abajo (-)</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IV cuadrante = derecha (+) y abajo (-)</a:t>
            </a:r>
            <a:endParaRPr/>
          </a:p>
          <a:p>
            <a:pPr indent="-228600" lvl="1" marL="914400" marR="0" rtl="0" algn="just">
              <a:spcBef>
                <a:spcPts val="0"/>
              </a:spcBef>
              <a:spcAft>
                <a:spcPts val="0"/>
              </a:spcAft>
              <a:buClr>
                <a:schemeClr val="dk1"/>
              </a:buClr>
              <a:buSzPts val="2200"/>
              <a:buFont typeface="Calibri"/>
              <a:buNone/>
            </a:pPr>
            <a:r>
              <a:t/>
            </a:r>
            <a:endParaRPr b="0" i="0" sz="2000" u="none" cap="none" strike="noStrike">
              <a:solidFill>
                <a:schemeClr val="dk1"/>
              </a:solidFill>
              <a:latin typeface="Calibri"/>
              <a:ea typeface="Calibri"/>
              <a:cs typeface="Calibri"/>
              <a:sym typeface="Calibri"/>
            </a:endParaRPr>
          </a:p>
          <a:p>
            <a:pPr indent="0" lvl="0" marL="8890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88900" marR="0" rtl="0" algn="just">
              <a:spcBef>
                <a:spcPts val="0"/>
              </a:spcBef>
              <a:spcAft>
                <a:spcPts val="0"/>
              </a:spcAft>
              <a:buNone/>
            </a:pPr>
            <a:r>
              <a:t/>
            </a:r>
            <a:endParaRPr sz="2400">
              <a:solidFill>
                <a:schemeClr val="dk1"/>
              </a:solidFill>
              <a:latin typeface="Calibri"/>
              <a:ea typeface="Calibri"/>
              <a:cs typeface="Calibri"/>
              <a:sym typeface="Calibri"/>
            </a:endParaRPr>
          </a:p>
        </p:txBody>
      </p:sp>
      <p:pic>
        <p:nvPicPr>
          <p:cNvPr id="692" name="Google Shape;692;p66"/>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693" name="Google Shape;693;p66"/>
          <p:cNvCxnSpPr/>
          <p:nvPr/>
        </p:nvCxnSpPr>
        <p:spPr>
          <a:xfrm>
            <a:off x="8444437" y="2393425"/>
            <a:ext cx="0" cy="3745235"/>
          </a:xfrm>
          <a:prstGeom prst="straightConnector1">
            <a:avLst/>
          </a:prstGeom>
          <a:noFill/>
          <a:ln cap="flat" cmpd="sng" w="38100">
            <a:solidFill>
              <a:schemeClr val="dk2"/>
            </a:solidFill>
            <a:prstDash val="solid"/>
            <a:round/>
            <a:headEnd len="med" w="med" type="triangle"/>
            <a:tailEnd len="med" w="med" type="triangle"/>
          </a:ln>
        </p:spPr>
      </p:cxnSp>
      <p:sp>
        <p:nvSpPr>
          <p:cNvPr id="694" name="Google Shape;694;p66"/>
          <p:cNvSpPr/>
          <p:nvPr/>
        </p:nvSpPr>
        <p:spPr>
          <a:xfrm>
            <a:off x="8318597" y="4141025"/>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66"/>
          <p:cNvSpPr txBox="1"/>
          <p:nvPr/>
        </p:nvSpPr>
        <p:spPr>
          <a:xfrm>
            <a:off x="7451445" y="4410945"/>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cxnSp>
        <p:nvCxnSpPr>
          <p:cNvPr id="696" name="Google Shape;696;p66"/>
          <p:cNvCxnSpPr/>
          <p:nvPr/>
        </p:nvCxnSpPr>
        <p:spPr>
          <a:xfrm rot="10800000">
            <a:off x="4839550" y="4309980"/>
            <a:ext cx="7242000" cy="0"/>
          </a:xfrm>
          <a:prstGeom prst="straightConnector1">
            <a:avLst/>
          </a:prstGeom>
          <a:noFill/>
          <a:ln cap="flat" cmpd="sng" w="38100">
            <a:solidFill>
              <a:schemeClr val="dk2"/>
            </a:solidFill>
            <a:prstDash val="solid"/>
            <a:round/>
            <a:headEnd len="med" w="med" type="triangle"/>
            <a:tailEnd len="med" w="med" type="triangle"/>
          </a:ln>
        </p:spPr>
      </p:cxnSp>
      <p:sp>
        <p:nvSpPr>
          <p:cNvPr id="697" name="Google Shape;697;p66"/>
          <p:cNvSpPr txBox="1"/>
          <p:nvPr/>
        </p:nvSpPr>
        <p:spPr>
          <a:xfrm>
            <a:off x="5950226" y="3140765"/>
            <a:ext cx="16993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II Cuadrante</a:t>
            </a:r>
            <a:endParaRPr/>
          </a:p>
        </p:txBody>
      </p:sp>
      <p:sp>
        <p:nvSpPr>
          <p:cNvPr id="698" name="Google Shape;698;p66"/>
          <p:cNvSpPr txBox="1"/>
          <p:nvPr/>
        </p:nvSpPr>
        <p:spPr>
          <a:xfrm>
            <a:off x="9488264" y="4872610"/>
            <a:ext cx="16993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IV Cuadrante</a:t>
            </a:r>
            <a:endParaRPr/>
          </a:p>
        </p:txBody>
      </p:sp>
      <p:sp>
        <p:nvSpPr>
          <p:cNvPr id="699" name="Google Shape;699;p66"/>
          <p:cNvSpPr txBox="1"/>
          <p:nvPr/>
        </p:nvSpPr>
        <p:spPr>
          <a:xfrm>
            <a:off x="9357031" y="3325431"/>
            <a:ext cx="16993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 Cuadrante</a:t>
            </a:r>
            <a:endParaRPr/>
          </a:p>
        </p:txBody>
      </p:sp>
      <p:sp>
        <p:nvSpPr>
          <p:cNvPr id="700" name="Google Shape;700;p66"/>
          <p:cNvSpPr txBox="1"/>
          <p:nvPr/>
        </p:nvSpPr>
        <p:spPr>
          <a:xfrm>
            <a:off x="5832497" y="4978716"/>
            <a:ext cx="16993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III Cuadrante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706" name="Google Shape;706;p67"/>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707" name="Google Shape;707;p67"/>
          <p:cNvSpPr txBox="1"/>
          <p:nvPr/>
        </p:nvSpPr>
        <p:spPr>
          <a:xfrm>
            <a:off x="0" y="1440654"/>
            <a:ext cx="4572000" cy="4844901"/>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ACTIVIDAD 5</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3 puntos cualquiera que formen un triángulo. </a:t>
            </a:r>
            <a:endParaRPr/>
          </a:p>
          <a:p>
            <a:pPr indent="-368300" lvl="1" marL="914400" marR="0" rtl="0" algn="just">
              <a:spcBef>
                <a:spcPts val="0"/>
              </a:spcBef>
              <a:spcAft>
                <a:spcPts val="0"/>
              </a:spcAft>
              <a:buClr>
                <a:schemeClr val="dk1"/>
              </a:buClr>
              <a:buSzPts val="2200"/>
              <a:buFont typeface="Calibri"/>
              <a:buChar char="●"/>
            </a:pPr>
            <a:r>
              <a:rPr b="0" i="0" lang="en-US" sz="2000" u="none" cap="none" strike="noStrike">
                <a:solidFill>
                  <a:schemeClr val="dk1"/>
                </a:solidFill>
                <a:latin typeface="Calibri"/>
                <a:ea typeface="Calibri"/>
                <a:cs typeface="Calibri"/>
                <a:sym typeface="Calibri"/>
              </a:rPr>
              <a:t>Indica su posición como punto.</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3 puntos cualquiera que NO formen un triángulo.</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4 puntos cualquiera que formen un cuadrado.</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4 puntos cualquiera que formen un cuadrado en una posición no habitual.</a:t>
            </a:r>
            <a:endParaRPr sz="2400">
              <a:solidFill>
                <a:schemeClr val="dk1"/>
              </a:solidFill>
              <a:highlight>
                <a:srgbClr val="FFFF00"/>
              </a:highlight>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708" name="Google Shape;708;p67"/>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709" name="Google Shape;709;p67"/>
          <p:cNvCxnSpPr/>
          <p:nvPr/>
        </p:nvCxnSpPr>
        <p:spPr>
          <a:xfrm>
            <a:off x="488309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710" name="Google Shape;710;p67"/>
          <p:cNvCxnSpPr/>
          <p:nvPr/>
        </p:nvCxnSpPr>
        <p:spPr>
          <a:xfrm rot="10800000">
            <a:off x="4839550" y="6138660"/>
            <a:ext cx="7509550" cy="0"/>
          </a:xfrm>
          <a:prstGeom prst="straightConnector1">
            <a:avLst/>
          </a:prstGeom>
          <a:noFill/>
          <a:ln cap="flat" cmpd="sng" w="38100">
            <a:solidFill>
              <a:schemeClr val="dk2"/>
            </a:solidFill>
            <a:prstDash val="solid"/>
            <a:round/>
            <a:headEnd len="med" w="med" type="triangle"/>
            <a:tailEnd len="med" w="med" type="triangle"/>
          </a:ln>
        </p:spPr>
      </p:cxnSp>
      <p:sp>
        <p:nvSpPr>
          <p:cNvPr id="711" name="Google Shape;711;p67"/>
          <p:cNvSpPr/>
          <p:nvPr/>
        </p:nvSpPr>
        <p:spPr>
          <a:xfrm>
            <a:off x="4736684" y="59917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67"/>
          <p:cNvSpPr txBox="1"/>
          <p:nvPr/>
        </p:nvSpPr>
        <p:spPr>
          <a:xfrm>
            <a:off x="4292835" y="6285556"/>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713" name="Google Shape;713;p67"/>
          <p:cNvSpPr/>
          <p:nvPr/>
        </p:nvSpPr>
        <p:spPr>
          <a:xfrm>
            <a:off x="5909074" y="3694467"/>
            <a:ext cx="5936974" cy="1620078"/>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PUEDEN UTILIZAR GEOGEBRA, CUADERNO ETC…</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graphicFrame>
        <p:nvGraphicFramePr>
          <p:cNvPr id="719" name="Google Shape;719;p68"/>
          <p:cNvGraphicFramePr/>
          <p:nvPr/>
        </p:nvGraphicFramePr>
        <p:xfrm>
          <a:off x="4839550" y="2481300"/>
          <a:ext cx="3000000" cy="3000000"/>
        </p:xfrm>
        <a:graphic>
          <a:graphicData uri="http://schemas.openxmlformats.org/drawingml/2006/table">
            <a:tbl>
              <a:tblPr>
                <a:noFill/>
                <a:tableStyleId>{A9E48705-9253-4498-A5DB-1650D8E575F6}</a:tableStyleId>
              </a:tblPr>
              <a:tblGrid>
                <a:gridCol w="603500"/>
                <a:gridCol w="603500"/>
                <a:gridCol w="603500"/>
                <a:gridCol w="603500"/>
                <a:gridCol w="603500"/>
                <a:gridCol w="603500"/>
                <a:gridCol w="603500"/>
                <a:gridCol w="603500"/>
                <a:gridCol w="603500"/>
                <a:gridCol w="603500"/>
                <a:gridCol w="603500"/>
                <a:gridCol w="603500"/>
              </a:tblGrid>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r h="381000">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c>
                  <a:txBody>
                    <a:bodyPr/>
                    <a:lstStyle/>
                    <a:p>
                      <a:pPr indent="0" lvl="0" marL="0" marR="0" rtl="0" algn="l">
                        <a:spcBef>
                          <a:spcPts val="0"/>
                        </a:spcBef>
                        <a:spcAft>
                          <a:spcPts val="0"/>
                        </a:spcAft>
                        <a:buClr>
                          <a:schemeClr val="dk1"/>
                        </a:buClr>
                        <a:buSzPts val="1800"/>
                        <a:buFont typeface="Calibri"/>
                        <a:buNone/>
                      </a:pPr>
                      <a:r>
                        <a:t/>
                      </a:r>
                      <a:endParaRPr sz="1800" u="none" cap="none" strike="noStrike"/>
                    </a:p>
                  </a:txBody>
                  <a:tcPr marT="91425" marB="91425" marR="91425" marL="91425">
                    <a:solidFill>
                      <a:srgbClr val="FFFFFF"/>
                    </a:solidFill>
                  </a:tcPr>
                </a:tc>
              </a:tr>
            </a:tbl>
          </a:graphicData>
        </a:graphic>
      </p:graphicFrame>
      <p:sp>
        <p:nvSpPr>
          <p:cNvPr id="720" name="Google Shape;720;p68"/>
          <p:cNvSpPr txBox="1"/>
          <p:nvPr/>
        </p:nvSpPr>
        <p:spPr>
          <a:xfrm>
            <a:off x="0" y="1440654"/>
            <a:ext cx="4572000" cy="4844901"/>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ACTIVIDAD 5</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3 puntos cualquiera que formen un triángulo. </a:t>
            </a:r>
            <a:endParaRPr/>
          </a:p>
          <a:p>
            <a:pPr indent="-368300" lvl="1" marL="914400" marR="0" rtl="0" algn="just">
              <a:spcBef>
                <a:spcPts val="0"/>
              </a:spcBef>
              <a:spcAft>
                <a:spcPts val="0"/>
              </a:spcAft>
              <a:buClr>
                <a:schemeClr val="dk1"/>
              </a:buClr>
              <a:buSzPts val="2200"/>
              <a:buFont typeface="Calibri"/>
              <a:buChar char="●"/>
            </a:pPr>
            <a:r>
              <a:rPr b="0" i="0" lang="en-US" sz="2000" u="none" cap="none" strike="noStrike">
                <a:solidFill>
                  <a:schemeClr val="dk1"/>
                </a:solidFill>
                <a:latin typeface="Calibri"/>
                <a:ea typeface="Calibri"/>
                <a:cs typeface="Calibri"/>
                <a:sym typeface="Calibri"/>
              </a:rPr>
              <a:t>Indica su posición como punto.</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3 puntos cualquiera que NO formen un triángulo.</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4 puntos cualquiera que formen un cuadrado.</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Elegir 4 puntos cualquiera que formen un cuadrado en una posición no habitual.</a:t>
            </a:r>
            <a:endParaRPr sz="2400">
              <a:solidFill>
                <a:schemeClr val="dk1"/>
              </a:solidFill>
              <a:highlight>
                <a:srgbClr val="FFFF00"/>
              </a:highlight>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721" name="Google Shape;721;p68"/>
          <p:cNvPicPr preferRelativeResize="0"/>
          <p:nvPr/>
        </p:nvPicPr>
        <p:blipFill rotWithShape="1">
          <a:blip r:embed="rId3">
            <a:alphaModFix/>
          </a:blip>
          <a:srcRect b="0" l="0" r="0" t="0"/>
          <a:stretch/>
        </p:blipFill>
        <p:spPr>
          <a:xfrm>
            <a:off x="4864275" y="1440654"/>
            <a:ext cx="502586" cy="952771"/>
          </a:xfrm>
          <a:prstGeom prst="rect">
            <a:avLst/>
          </a:prstGeom>
          <a:noFill/>
          <a:ln>
            <a:noFill/>
          </a:ln>
        </p:spPr>
      </p:pic>
      <p:cxnSp>
        <p:nvCxnSpPr>
          <p:cNvPr id="722" name="Google Shape;722;p68"/>
          <p:cNvCxnSpPr/>
          <p:nvPr/>
        </p:nvCxnSpPr>
        <p:spPr>
          <a:xfrm>
            <a:off x="4883090" y="2393425"/>
            <a:ext cx="0" cy="3745235"/>
          </a:xfrm>
          <a:prstGeom prst="straightConnector1">
            <a:avLst/>
          </a:prstGeom>
          <a:noFill/>
          <a:ln cap="flat" cmpd="sng" w="38100">
            <a:solidFill>
              <a:schemeClr val="dk2"/>
            </a:solidFill>
            <a:prstDash val="solid"/>
            <a:round/>
            <a:headEnd len="med" w="med" type="triangle"/>
            <a:tailEnd len="med" w="med" type="triangle"/>
          </a:ln>
        </p:spPr>
      </p:cxnSp>
      <p:cxnSp>
        <p:nvCxnSpPr>
          <p:cNvPr id="723" name="Google Shape;723;p68"/>
          <p:cNvCxnSpPr/>
          <p:nvPr/>
        </p:nvCxnSpPr>
        <p:spPr>
          <a:xfrm rot="10800000">
            <a:off x="4839550" y="6138660"/>
            <a:ext cx="7509550" cy="0"/>
          </a:xfrm>
          <a:prstGeom prst="straightConnector1">
            <a:avLst/>
          </a:prstGeom>
          <a:noFill/>
          <a:ln cap="flat" cmpd="sng" w="38100">
            <a:solidFill>
              <a:schemeClr val="dk2"/>
            </a:solidFill>
            <a:prstDash val="solid"/>
            <a:round/>
            <a:headEnd len="med" w="med" type="triangle"/>
            <a:tailEnd len="med" w="med" type="triangle"/>
          </a:ln>
        </p:spPr>
      </p:cxnSp>
      <p:sp>
        <p:nvSpPr>
          <p:cNvPr id="724" name="Google Shape;724;p68"/>
          <p:cNvSpPr/>
          <p:nvPr/>
        </p:nvSpPr>
        <p:spPr>
          <a:xfrm>
            <a:off x="4736684" y="5991764"/>
            <a:ext cx="255182" cy="25003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p68"/>
          <p:cNvSpPr txBox="1"/>
          <p:nvPr/>
        </p:nvSpPr>
        <p:spPr>
          <a:xfrm>
            <a:off x="4292835" y="6285556"/>
            <a:ext cx="11428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ORIGEN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726" name="Google Shape;726;p68"/>
          <p:cNvSpPr/>
          <p:nvPr/>
        </p:nvSpPr>
        <p:spPr>
          <a:xfrm>
            <a:off x="5764696" y="3429000"/>
            <a:ext cx="5936974" cy="1620078"/>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VOLUNTARI@S PARA MOSTRAR SUS RESULTADOS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733" name="Google Shape;733;p69"/>
          <p:cNvSpPr txBox="1"/>
          <p:nvPr/>
        </p:nvSpPr>
        <p:spPr>
          <a:xfrm>
            <a:off x="0" y="1440655"/>
            <a:ext cx="3962400" cy="3514118"/>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ACTIVIDAD 6</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Encuentre la mayor cantidad posible de triángulos que sean </a:t>
            </a:r>
            <a:r>
              <a:rPr b="1" i="1" lang="en-US" sz="2400">
                <a:solidFill>
                  <a:schemeClr val="dk1"/>
                </a:solidFill>
                <a:latin typeface="Calibri"/>
                <a:ea typeface="Calibri"/>
                <a:cs typeface="Calibri"/>
                <a:sym typeface="Calibri"/>
              </a:rPr>
              <a:t>idénticos</a:t>
            </a:r>
            <a:r>
              <a:rPr lang="en-US" sz="2400">
                <a:solidFill>
                  <a:schemeClr val="dk1"/>
                </a:solidFill>
                <a:latin typeface="Calibri"/>
                <a:ea typeface="Calibri"/>
                <a:cs typeface="Calibri"/>
                <a:sym typeface="Calibri"/>
              </a:rPr>
              <a:t> al mostrado en el plano cartesiano.</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734" name="Google Shape;734;p69"/>
          <p:cNvPicPr preferRelativeResize="0"/>
          <p:nvPr/>
        </p:nvPicPr>
        <p:blipFill rotWithShape="1">
          <a:blip r:embed="rId3">
            <a:alphaModFix/>
          </a:blip>
          <a:srcRect b="0" l="0" r="0" t="0"/>
          <a:stretch/>
        </p:blipFill>
        <p:spPr>
          <a:xfrm>
            <a:off x="4037134" y="1586113"/>
            <a:ext cx="8154866" cy="4205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2</a:t>
            </a:r>
            <a:endParaRPr/>
          </a:p>
        </p:txBody>
      </p:sp>
      <p:sp>
        <p:nvSpPr>
          <p:cNvPr id="157" name="Google Shape;15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En cierta intersección ocurrió un accidente. De acuerdo a las descripciones entregadas, escribe el nombre de cada personaje en la posición en que estaba cuando observó el accidente. Para eso, identifica con la letra inicial del nombre del personaje en la posición que corresponda </a:t>
            </a:r>
            <a:endParaRPr/>
          </a:p>
          <a:p>
            <a:pPr indent="-76200" lvl="1" marL="685800" rtl="0" algn="just">
              <a:lnSpc>
                <a:spcPct val="90000"/>
              </a:lnSpc>
              <a:spcBef>
                <a:spcPts val="500"/>
              </a:spcBef>
              <a:spcAft>
                <a:spcPts val="0"/>
              </a:spcAft>
              <a:buClr>
                <a:schemeClr val="dk1"/>
              </a:buClr>
              <a:buSzPts val="2400"/>
              <a:buNone/>
            </a:pPr>
            <a:r>
              <a:t/>
            </a:r>
            <a:endParaRPr/>
          </a:p>
        </p:txBody>
      </p:sp>
      <p:pic>
        <p:nvPicPr>
          <p:cNvPr id="158" name="Google Shape;158;p7"/>
          <p:cNvPicPr preferRelativeResize="0"/>
          <p:nvPr/>
        </p:nvPicPr>
        <p:blipFill rotWithShape="1">
          <a:blip r:embed="rId3">
            <a:alphaModFix/>
          </a:blip>
          <a:srcRect b="0" l="0" r="0" t="0"/>
          <a:stretch/>
        </p:blipFill>
        <p:spPr>
          <a:xfrm>
            <a:off x="4312117" y="3429000"/>
            <a:ext cx="3567766" cy="3089053"/>
          </a:xfrm>
          <a:prstGeom prst="rect">
            <a:avLst/>
          </a:prstGeom>
          <a:noFill/>
          <a:ln>
            <a:noFill/>
          </a:ln>
        </p:spPr>
      </p:pic>
      <p:sp>
        <p:nvSpPr>
          <p:cNvPr id="159" name="Google Shape;15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SISTEMAS ABSOLUTOS DE REFERENCIA</a:t>
            </a:r>
            <a:endParaRPr/>
          </a:p>
        </p:txBody>
      </p:sp>
      <p:sp>
        <p:nvSpPr>
          <p:cNvPr id="740" name="Google Shape;740;p70"/>
          <p:cNvSpPr txBox="1"/>
          <p:nvPr/>
        </p:nvSpPr>
        <p:spPr>
          <a:xfrm>
            <a:off x="-1" y="1440654"/>
            <a:ext cx="3896139" cy="5211937"/>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ABSTRACCIÓN MATEMÁTICA</a:t>
            </a:r>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ACTIVIDAD 6</a:t>
            </a:r>
            <a:endParaRPr/>
          </a:p>
          <a:p>
            <a:pPr indent="-368300" lvl="0" marL="457200" marR="0" rtl="0" algn="just">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Encuentre la mayor cantidad de posible de triángulos que sean </a:t>
            </a:r>
            <a:r>
              <a:rPr b="1" i="1" lang="en-US" sz="2400">
                <a:solidFill>
                  <a:schemeClr val="dk1"/>
                </a:solidFill>
                <a:latin typeface="Calibri"/>
                <a:ea typeface="Calibri"/>
                <a:cs typeface="Calibri"/>
                <a:sym typeface="Calibri"/>
              </a:rPr>
              <a:t>idénticos</a:t>
            </a:r>
            <a:r>
              <a:rPr lang="en-US" sz="2400">
                <a:solidFill>
                  <a:schemeClr val="dk1"/>
                </a:solidFill>
                <a:latin typeface="Calibri"/>
                <a:ea typeface="Calibri"/>
                <a:cs typeface="Calibri"/>
                <a:sym typeface="Calibri"/>
              </a:rPr>
              <a:t> al mostrado en el plano cartesiano.</a:t>
            </a:r>
            <a:endParaRPr/>
          </a:p>
          <a:p>
            <a:pPr indent="0" lvl="0" marL="88900" marR="0" rtl="0" algn="just">
              <a:spcBef>
                <a:spcPts val="0"/>
              </a:spcBef>
              <a:spcAft>
                <a:spcPts val="0"/>
              </a:spcAft>
              <a:buNone/>
            </a:pPr>
            <a:r>
              <a:t/>
            </a:r>
            <a:endParaRPr sz="2400">
              <a:solidFill>
                <a:schemeClr val="dk1"/>
              </a:solidFill>
              <a:latin typeface="Calibri"/>
              <a:ea typeface="Calibri"/>
              <a:cs typeface="Calibri"/>
              <a:sym typeface="Calibri"/>
            </a:endParaRPr>
          </a:p>
          <a:p>
            <a:pPr indent="-368300" lvl="0" marL="457200" marR="0" rtl="0" algn="just">
              <a:spcBef>
                <a:spcPts val="0"/>
              </a:spcBef>
              <a:spcAft>
                <a:spcPts val="0"/>
              </a:spcAft>
              <a:buClr>
                <a:schemeClr val="dk1"/>
              </a:buClr>
              <a:buSzPts val="2200"/>
              <a:buFont typeface="Calibri"/>
              <a:buChar char="●"/>
            </a:pPr>
            <a:r>
              <a:rPr lang="en-US" sz="2000">
                <a:solidFill>
                  <a:schemeClr val="dk1"/>
                </a:solidFill>
                <a:latin typeface="Calibri"/>
                <a:ea typeface="Calibri"/>
                <a:cs typeface="Calibri"/>
                <a:sym typeface="Calibri"/>
              </a:rPr>
              <a:t>¿Qué tienen de distinto al original?</a:t>
            </a:r>
            <a:endParaRPr/>
          </a:p>
          <a:p>
            <a:pPr indent="-368300" lvl="0" marL="457200" marR="0" rtl="0" algn="just">
              <a:spcBef>
                <a:spcPts val="0"/>
              </a:spcBef>
              <a:spcAft>
                <a:spcPts val="0"/>
              </a:spcAft>
              <a:buClr>
                <a:schemeClr val="dk1"/>
              </a:buClr>
              <a:buSzPts val="2200"/>
              <a:buFont typeface="Calibri"/>
              <a:buChar char="●"/>
            </a:pPr>
            <a:r>
              <a:rPr lang="en-US" sz="2000">
                <a:solidFill>
                  <a:schemeClr val="dk1"/>
                </a:solidFill>
                <a:latin typeface="Calibri"/>
                <a:ea typeface="Calibri"/>
                <a:cs typeface="Calibri"/>
                <a:sym typeface="Calibri"/>
              </a:rPr>
              <a:t>¿Cómo podemos comprobar de manera sencilla </a:t>
            </a:r>
            <a:r>
              <a:rPr lang="en-US" sz="2000">
                <a:solidFill>
                  <a:schemeClr val="dk1"/>
                </a:solidFill>
                <a:latin typeface="Calibri"/>
                <a:ea typeface="Calibri"/>
                <a:cs typeface="Calibri"/>
                <a:sym typeface="Calibri"/>
              </a:rPr>
              <a:t>qué</a:t>
            </a:r>
            <a:r>
              <a:rPr lang="en-US" sz="2000">
                <a:solidFill>
                  <a:schemeClr val="dk1"/>
                </a:solidFill>
                <a:latin typeface="Calibri"/>
                <a:ea typeface="Calibri"/>
                <a:cs typeface="Calibri"/>
                <a:sym typeface="Calibri"/>
              </a:rPr>
              <a:t> son idénticos?</a:t>
            </a:r>
            <a:endParaRPr/>
          </a:p>
          <a:p>
            <a:pPr indent="0" lvl="0" marL="8890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741" name="Google Shape;741;p70"/>
          <p:cNvPicPr preferRelativeResize="0"/>
          <p:nvPr/>
        </p:nvPicPr>
        <p:blipFill rotWithShape="1">
          <a:blip r:embed="rId3">
            <a:alphaModFix/>
          </a:blip>
          <a:srcRect b="0" l="0" r="0" t="0"/>
          <a:stretch/>
        </p:blipFill>
        <p:spPr>
          <a:xfrm>
            <a:off x="3896138" y="1586114"/>
            <a:ext cx="8295862" cy="434596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Ideas claves de la clase</a:t>
            </a:r>
            <a:endParaRPr/>
          </a:p>
        </p:txBody>
      </p:sp>
      <p:sp>
        <p:nvSpPr>
          <p:cNvPr id="747" name="Google Shape;747;p71"/>
          <p:cNvSpPr txBox="1"/>
          <p:nvPr>
            <p:ph idx="1" type="body"/>
          </p:nvPr>
        </p:nvSpPr>
        <p:spPr>
          <a:xfrm>
            <a:off x="609600" y="1500554"/>
            <a:ext cx="10949354" cy="4676409"/>
          </a:xfrm>
          <a:prstGeom prst="rect">
            <a:avLst/>
          </a:prstGeom>
          <a:noFill/>
          <a:ln>
            <a:noFill/>
          </a:ln>
        </p:spPr>
        <p:txBody>
          <a:bodyPr anchorCtr="0" anchor="t" bIns="45700" lIns="91425" spcFirstLastPara="1" rIns="91425" wrap="square" tIns="45700">
            <a:noAutofit/>
          </a:bodyPr>
          <a:lstStyle/>
          <a:p>
            <a:pPr indent="-381000" lvl="0" marL="457200" rtl="0" algn="just">
              <a:lnSpc>
                <a:spcPct val="90000"/>
              </a:lnSpc>
              <a:spcBef>
                <a:spcPts val="0"/>
              </a:spcBef>
              <a:spcAft>
                <a:spcPts val="0"/>
              </a:spcAft>
              <a:buClr>
                <a:schemeClr val="dk1"/>
              </a:buClr>
              <a:buSzPts val="2400"/>
              <a:buChar char="●"/>
            </a:pPr>
            <a:r>
              <a:rPr lang="en-US"/>
              <a:t>Para comunicar ubicaciones se puede recurrir al uso de sistemas de referencia como:</a:t>
            </a:r>
            <a:endParaRPr/>
          </a:p>
          <a:p>
            <a:pPr indent="0" lvl="0" marL="76200" rtl="0" algn="just">
              <a:lnSpc>
                <a:spcPct val="90000"/>
              </a:lnSpc>
              <a:spcBef>
                <a:spcPts val="1000"/>
              </a:spcBef>
              <a:spcAft>
                <a:spcPts val="0"/>
              </a:spcAft>
              <a:buClr>
                <a:schemeClr val="dk1"/>
              </a:buClr>
              <a:buSzPts val="2400"/>
              <a:buNone/>
            </a:pPr>
            <a:r>
              <a:t/>
            </a:r>
            <a:endParaRPr/>
          </a:p>
          <a:p>
            <a:pPr indent="-381000" lvl="0" marL="914400" rtl="0" algn="just">
              <a:lnSpc>
                <a:spcPct val="90000"/>
              </a:lnSpc>
              <a:spcBef>
                <a:spcPts val="0"/>
              </a:spcBef>
              <a:spcAft>
                <a:spcPts val="0"/>
              </a:spcAft>
              <a:buClr>
                <a:schemeClr val="dk1"/>
              </a:buClr>
              <a:buSzPts val="2400"/>
              <a:buChar char="-"/>
            </a:pPr>
            <a:r>
              <a:rPr b="1" lang="en-US"/>
              <a:t>Los Puntos cardinales:</a:t>
            </a:r>
            <a:r>
              <a:rPr lang="en-US"/>
              <a:t> Norte, sur, este y oeste.</a:t>
            </a:r>
            <a:endParaRPr/>
          </a:p>
          <a:p>
            <a:pPr indent="-381000" lvl="1" marL="1828800" rtl="0" algn="just">
              <a:lnSpc>
                <a:spcPct val="90000"/>
              </a:lnSpc>
              <a:spcBef>
                <a:spcPts val="0"/>
              </a:spcBef>
              <a:spcAft>
                <a:spcPts val="0"/>
              </a:spcAft>
              <a:buClr>
                <a:schemeClr val="dk1"/>
              </a:buClr>
              <a:buSzPts val="2400"/>
              <a:buChar char="-"/>
            </a:pPr>
            <a:r>
              <a:rPr lang="en-US" sz="2800"/>
              <a:t>Por ejemplo, gps y mapas.</a:t>
            </a:r>
            <a:endParaRPr/>
          </a:p>
          <a:p>
            <a:pPr indent="-381000" lvl="0" marL="914400" rtl="0" algn="just">
              <a:lnSpc>
                <a:spcPct val="90000"/>
              </a:lnSpc>
              <a:spcBef>
                <a:spcPts val="0"/>
              </a:spcBef>
              <a:spcAft>
                <a:spcPts val="0"/>
              </a:spcAft>
              <a:buClr>
                <a:schemeClr val="dk1"/>
              </a:buClr>
              <a:buSzPts val="2400"/>
              <a:buChar char="-"/>
            </a:pPr>
            <a:r>
              <a:rPr b="1" lang="en-US"/>
              <a:t>El Plano con letras y números:</a:t>
            </a:r>
            <a:r>
              <a:rPr lang="en-US"/>
              <a:t> identifica una casilla.</a:t>
            </a:r>
            <a:endParaRPr/>
          </a:p>
          <a:p>
            <a:pPr indent="-381000" lvl="1" marL="1828800" rtl="0" algn="just">
              <a:lnSpc>
                <a:spcPct val="90000"/>
              </a:lnSpc>
              <a:spcBef>
                <a:spcPts val="0"/>
              </a:spcBef>
              <a:spcAft>
                <a:spcPts val="0"/>
              </a:spcAft>
              <a:buClr>
                <a:schemeClr val="dk1"/>
              </a:buClr>
              <a:buSzPts val="2400"/>
              <a:buChar char="-"/>
            </a:pPr>
            <a:r>
              <a:rPr lang="en-US" sz="2800"/>
              <a:t>Por ejemplo, la planilla Excel.</a:t>
            </a:r>
            <a:endParaRPr/>
          </a:p>
          <a:p>
            <a:pPr indent="-381000" lvl="0" marL="914400" rtl="0" algn="just">
              <a:lnSpc>
                <a:spcPct val="90000"/>
              </a:lnSpc>
              <a:spcBef>
                <a:spcPts val="0"/>
              </a:spcBef>
              <a:spcAft>
                <a:spcPts val="0"/>
              </a:spcAft>
              <a:buClr>
                <a:schemeClr val="dk1"/>
              </a:buClr>
              <a:buSzPts val="2400"/>
              <a:buChar char="-"/>
            </a:pPr>
            <a:r>
              <a:rPr b="1" lang="en-US"/>
              <a:t>El Plano cartesiano:</a:t>
            </a:r>
            <a:r>
              <a:rPr lang="en-US"/>
              <a:t> identifica puntos.</a:t>
            </a:r>
            <a:endParaRPr/>
          </a:p>
          <a:p>
            <a:pPr indent="-381000" lvl="1" marL="1828800" rtl="0" algn="just">
              <a:lnSpc>
                <a:spcPct val="90000"/>
              </a:lnSpc>
              <a:spcBef>
                <a:spcPts val="0"/>
              </a:spcBef>
              <a:spcAft>
                <a:spcPts val="0"/>
              </a:spcAft>
              <a:buClr>
                <a:schemeClr val="dk1"/>
              </a:buClr>
              <a:buSzPts val="2400"/>
              <a:buChar char="-"/>
            </a:pPr>
            <a:r>
              <a:rPr lang="en-US" sz="2800"/>
              <a:t>Por ejemplo, latitud y longitud.</a:t>
            </a:r>
            <a:endParaRPr/>
          </a:p>
          <a:p>
            <a:pPr indent="0" lvl="0" marL="0" rtl="0" algn="just">
              <a:lnSpc>
                <a:spcPct val="90000"/>
              </a:lnSpc>
              <a:spcBef>
                <a:spcPts val="1000"/>
              </a:spcBef>
              <a:spcAft>
                <a:spcPts val="0"/>
              </a:spcAft>
              <a:buClr>
                <a:schemeClr val="dk1"/>
              </a:buClr>
              <a:buSzPts val="2800"/>
              <a:buNone/>
            </a:pPr>
            <a:r>
              <a:rPr lang="en-US"/>
              <a:t>.</a:t>
            </a:r>
            <a:endParaRPr/>
          </a:p>
        </p:txBody>
      </p:sp>
      <p:pic>
        <p:nvPicPr>
          <p:cNvPr id="748" name="Google Shape;748;p71"/>
          <p:cNvPicPr preferRelativeResize="0"/>
          <p:nvPr/>
        </p:nvPicPr>
        <p:blipFill rotWithShape="1">
          <a:blip r:embed="rId3">
            <a:alphaModFix/>
          </a:blip>
          <a:srcRect b="0" l="0" r="0" t="0"/>
          <a:stretch/>
        </p:blipFill>
        <p:spPr>
          <a:xfrm>
            <a:off x="4497998" y="5167313"/>
            <a:ext cx="5771417" cy="132556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Ideas claves de la clase</a:t>
            </a:r>
            <a:endParaRPr/>
          </a:p>
        </p:txBody>
      </p:sp>
      <p:sp>
        <p:nvSpPr>
          <p:cNvPr id="754" name="Google Shape;754;p72"/>
          <p:cNvSpPr txBox="1"/>
          <p:nvPr>
            <p:ph idx="1" type="body"/>
          </p:nvPr>
        </p:nvSpPr>
        <p:spPr>
          <a:xfrm>
            <a:off x="609600" y="1500554"/>
            <a:ext cx="10949354" cy="467640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800"/>
              <a:buNone/>
            </a:pPr>
            <a:r>
              <a:t/>
            </a:r>
            <a:endParaRPr/>
          </a:p>
          <a:p>
            <a:pPr indent="-381000" lvl="0" marL="457200" rtl="0" algn="just">
              <a:lnSpc>
                <a:spcPct val="90000"/>
              </a:lnSpc>
              <a:spcBef>
                <a:spcPts val="1000"/>
              </a:spcBef>
              <a:spcAft>
                <a:spcPts val="0"/>
              </a:spcAft>
              <a:buClr>
                <a:schemeClr val="dk1"/>
              </a:buClr>
              <a:buSzPts val="2400"/>
              <a:buChar char="●"/>
            </a:pPr>
            <a:r>
              <a:rPr lang="en-US"/>
              <a:t>La elección del sistema de referencia que se quiera usar depende del </a:t>
            </a:r>
            <a:r>
              <a:rPr b="1" lang="en-US"/>
              <a:t>contexto de la situación </a:t>
            </a:r>
            <a:r>
              <a:rPr lang="en-US"/>
              <a:t>y de la </a:t>
            </a:r>
            <a:r>
              <a:rPr b="1" lang="en-US"/>
              <a:t>precisión que se quiera lograr</a:t>
            </a:r>
            <a:r>
              <a:rPr lang="en-US"/>
              <a:t>. </a:t>
            </a:r>
            <a:endParaRPr/>
          </a:p>
          <a:p>
            <a:pPr indent="-228600" lvl="0" marL="914400" rtl="0" algn="just">
              <a:lnSpc>
                <a:spcPct val="90000"/>
              </a:lnSpc>
              <a:spcBef>
                <a:spcPts val="0"/>
              </a:spcBef>
              <a:spcAft>
                <a:spcPts val="0"/>
              </a:spcAft>
              <a:buClr>
                <a:schemeClr val="dk1"/>
              </a:buClr>
              <a:buSzPts val="2400"/>
              <a:buNone/>
            </a:pPr>
            <a:r>
              <a:t/>
            </a:r>
            <a:endParaRPr/>
          </a:p>
          <a:p>
            <a:pPr indent="-381000" lvl="0" marL="914400" rtl="0" algn="just">
              <a:lnSpc>
                <a:spcPct val="90000"/>
              </a:lnSpc>
              <a:spcBef>
                <a:spcPts val="0"/>
              </a:spcBef>
              <a:spcAft>
                <a:spcPts val="0"/>
              </a:spcAft>
              <a:buClr>
                <a:schemeClr val="dk1"/>
              </a:buClr>
              <a:buSzPts val="2400"/>
              <a:buChar char="-"/>
            </a:pPr>
            <a:r>
              <a:rPr lang="en-US"/>
              <a:t>Por ejemplo, puede resultar útil usar “la baldosa F8” para referirse a la ubicación de una persona en la casa, sin embargo, si pensamos en la ubicación de una hormiga en la casa, esta misma descripción pierde precisión.</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Ideas claves de la clase</a:t>
            </a:r>
            <a:endParaRPr/>
          </a:p>
        </p:txBody>
      </p:sp>
      <p:sp>
        <p:nvSpPr>
          <p:cNvPr id="760" name="Google Shape;760;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81000" lvl="0" marL="457200" rtl="0" algn="just">
              <a:lnSpc>
                <a:spcPct val="90000"/>
              </a:lnSpc>
              <a:spcBef>
                <a:spcPts val="0"/>
              </a:spcBef>
              <a:spcAft>
                <a:spcPts val="0"/>
              </a:spcAft>
              <a:buClr>
                <a:schemeClr val="dk1"/>
              </a:buClr>
              <a:buSzPts val="2400"/>
              <a:buChar char="●"/>
            </a:pPr>
            <a:r>
              <a:rPr lang="en-US"/>
              <a:t>Es relevante que los estudiantes </a:t>
            </a:r>
            <a:r>
              <a:rPr b="1" lang="en-US"/>
              <a:t>observen y describan </a:t>
            </a:r>
            <a:r>
              <a:rPr lang="en-US"/>
              <a:t>la realidad y el entorno para desarrollar habilidades que vinculen lo tridimensional con lo bidimensional mediante representaciones en 2D de la realidad, como mapas y planos.</a:t>
            </a:r>
            <a:endParaRPr/>
          </a:p>
          <a:p>
            <a:pPr indent="0" lvl="0" marL="457200" rtl="0" algn="just">
              <a:lnSpc>
                <a:spcPct val="90000"/>
              </a:lnSpc>
              <a:spcBef>
                <a:spcPts val="1000"/>
              </a:spcBef>
              <a:spcAft>
                <a:spcPts val="0"/>
              </a:spcAft>
              <a:buClr>
                <a:schemeClr val="dk1"/>
              </a:buClr>
              <a:buSzPts val="2800"/>
              <a:buNone/>
            </a:pPr>
            <a:r>
              <a:t/>
            </a:r>
            <a:endParaRPr/>
          </a:p>
          <a:p>
            <a:pPr indent="-381000" lvl="0" marL="457200" rtl="0" algn="just">
              <a:lnSpc>
                <a:spcPct val="90000"/>
              </a:lnSpc>
              <a:spcBef>
                <a:spcPts val="1000"/>
              </a:spcBef>
              <a:spcAft>
                <a:spcPts val="0"/>
              </a:spcAft>
              <a:buClr>
                <a:schemeClr val="dk1"/>
              </a:buClr>
              <a:buSzPts val="2400"/>
              <a:buChar char="●"/>
            </a:pPr>
            <a:r>
              <a:rPr lang="en-US"/>
              <a:t>En los niveles escolares iniciales se trabajan </a:t>
            </a:r>
            <a:r>
              <a:rPr b="1" lang="en-US"/>
              <a:t>ubicaciones en el plano de manera intuitiva y particular</a:t>
            </a:r>
            <a:r>
              <a:rPr lang="en-US"/>
              <a:t>, en la medida que se avanza en ellos se debe desarrollar una noción más formal y genérica de plano. Esto permite el desarrollo del </a:t>
            </a:r>
            <a:r>
              <a:rPr b="1" lang="en-US"/>
              <a:t>razonamiento inductivo </a:t>
            </a:r>
            <a:r>
              <a:rPr lang="en-US"/>
              <a:t>de los estudiantes.</a:t>
            </a:r>
            <a:endParaRPr/>
          </a:p>
          <a:p>
            <a:pPr indent="0" lvl="0" marL="76200" rtl="0" algn="just">
              <a:lnSpc>
                <a:spcPct val="90000"/>
              </a:lnSpc>
              <a:spcBef>
                <a:spcPts val="1000"/>
              </a:spcBef>
              <a:spcAft>
                <a:spcPts val="0"/>
              </a:spcAft>
              <a:buClr>
                <a:schemeClr val="dk1"/>
              </a:buClr>
              <a:buSzPts val="24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74"/>
          <p:cNvSpPr txBox="1"/>
          <p:nvPr>
            <p:ph idx="1" type="body"/>
          </p:nvPr>
        </p:nvSpPr>
        <p:spPr>
          <a:xfrm>
            <a:off x="819806" y="566050"/>
            <a:ext cx="10736318" cy="5742300"/>
          </a:xfrm>
          <a:prstGeom prst="rect">
            <a:avLst/>
          </a:prstGeom>
          <a:noFill/>
          <a:ln>
            <a:noFill/>
          </a:ln>
        </p:spPr>
        <p:txBody>
          <a:bodyPr anchorCtr="0" anchor="t" bIns="91425" lIns="91425" spcFirstLastPara="1" rIns="91425" wrap="square" tIns="91425">
            <a:noAutofit/>
          </a:bodyPr>
          <a:lstStyle/>
          <a:p>
            <a:pPr indent="-50800" lvl="0" marL="228600" rtl="0" algn="just">
              <a:lnSpc>
                <a:spcPct val="115000"/>
              </a:lnSpc>
              <a:spcBef>
                <a:spcPts val="1000"/>
              </a:spcBef>
              <a:spcAft>
                <a:spcPts val="0"/>
              </a:spcAft>
              <a:buClr>
                <a:schemeClr val="dk1"/>
              </a:buClr>
              <a:buSzPts val="2400"/>
              <a:buNone/>
            </a:pPr>
            <a:r>
              <a:rPr b="1" lang="en-US" sz="2400">
                <a:latin typeface="Arial"/>
                <a:ea typeface="Arial"/>
                <a:cs typeface="Arial"/>
                <a:sym typeface="Arial"/>
              </a:rPr>
              <a:t>La enseñanza tradicional</a:t>
            </a:r>
            <a:r>
              <a:rPr lang="en-US" sz="2400">
                <a:latin typeface="Arial"/>
                <a:ea typeface="Arial"/>
                <a:cs typeface="Arial"/>
                <a:sym typeface="Arial"/>
              </a:rPr>
              <a:t> suele dar más importancia a la comprensión de los números, en perjuicio de la Geometría. </a:t>
            </a:r>
            <a:endParaRPr/>
          </a:p>
          <a:p>
            <a:pPr indent="-50800" lvl="0" marL="228600" rtl="0" algn="just">
              <a:lnSpc>
                <a:spcPct val="115000"/>
              </a:lnSpc>
              <a:spcBef>
                <a:spcPts val="1000"/>
              </a:spcBef>
              <a:spcAft>
                <a:spcPts val="0"/>
              </a:spcAft>
              <a:buClr>
                <a:schemeClr val="dk1"/>
              </a:buClr>
              <a:buSzPts val="2400"/>
              <a:buNone/>
            </a:pPr>
            <a:r>
              <a:t/>
            </a:r>
            <a:endParaRPr sz="2400">
              <a:latin typeface="Arial"/>
              <a:ea typeface="Arial"/>
              <a:cs typeface="Arial"/>
              <a:sym typeface="Arial"/>
            </a:endParaRPr>
          </a:p>
          <a:p>
            <a:pPr indent="-50800" lvl="0" marL="228600" rtl="0" algn="just">
              <a:lnSpc>
                <a:spcPct val="115000"/>
              </a:lnSpc>
              <a:spcBef>
                <a:spcPts val="1000"/>
              </a:spcBef>
              <a:spcAft>
                <a:spcPts val="0"/>
              </a:spcAft>
              <a:buClr>
                <a:schemeClr val="dk1"/>
              </a:buClr>
              <a:buSzPts val="2400"/>
              <a:buNone/>
            </a:pPr>
            <a:r>
              <a:rPr lang="en-US" sz="2400">
                <a:latin typeface="Arial"/>
                <a:ea typeface="Arial"/>
                <a:cs typeface="Arial"/>
                <a:sym typeface="Arial"/>
              </a:rPr>
              <a:t>Este curso busca fomentar una reflexión sobre los </a:t>
            </a:r>
            <a:r>
              <a:rPr b="1" lang="en-US" sz="2400">
                <a:latin typeface="Arial"/>
                <a:ea typeface="Arial"/>
                <a:cs typeface="Arial"/>
                <a:sym typeface="Arial"/>
              </a:rPr>
              <a:t>contenidos </a:t>
            </a:r>
            <a:r>
              <a:rPr lang="en-US" sz="2400">
                <a:latin typeface="Arial"/>
                <a:ea typeface="Arial"/>
                <a:cs typeface="Arial"/>
                <a:sym typeface="Arial"/>
              </a:rPr>
              <a:t>y </a:t>
            </a:r>
            <a:r>
              <a:rPr b="1" lang="en-US" sz="2400">
                <a:latin typeface="Arial"/>
                <a:ea typeface="Arial"/>
                <a:cs typeface="Arial"/>
                <a:sym typeface="Arial"/>
              </a:rPr>
              <a:t>habilidades matemáticas fundamentales </a:t>
            </a:r>
            <a:r>
              <a:rPr lang="en-US" sz="2400">
                <a:latin typeface="Arial"/>
                <a:ea typeface="Arial"/>
                <a:cs typeface="Arial"/>
                <a:sym typeface="Arial"/>
              </a:rPr>
              <a:t>que se pueden promover desde los primeros niveles escolares, con el fin de que </a:t>
            </a:r>
            <a:r>
              <a:rPr b="1" i="1" lang="en-US" sz="2400">
                <a:highlight>
                  <a:srgbClr val="FFFF00"/>
                </a:highlight>
                <a:latin typeface="Arial"/>
                <a:ea typeface="Arial"/>
                <a:cs typeface="Arial"/>
                <a:sym typeface="Arial"/>
              </a:rPr>
              <a:t>ustedes puedan modificar </a:t>
            </a:r>
            <a:r>
              <a:rPr lang="en-US" sz="2400">
                <a:latin typeface="Arial"/>
                <a:ea typeface="Arial"/>
                <a:cs typeface="Arial"/>
                <a:sym typeface="Arial"/>
              </a:rPr>
              <a:t>el foco de la enseñanza tradicional de la Geometría.</a:t>
            </a:r>
            <a:endParaRPr/>
          </a:p>
          <a:p>
            <a:pPr indent="-50800" lvl="0" marL="228600" rtl="0" algn="just">
              <a:lnSpc>
                <a:spcPct val="115000"/>
              </a:lnSpc>
              <a:spcBef>
                <a:spcPts val="1000"/>
              </a:spcBef>
              <a:spcAft>
                <a:spcPts val="0"/>
              </a:spcAft>
              <a:buClr>
                <a:schemeClr val="dk1"/>
              </a:buClr>
              <a:buSzPts val="2400"/>
              <a:buNone/>
            </a:pPr>
            <a:r>
              <a:t/>
            </a:r>
            <a:endParaRPr sz="2400">
              <a:latin typeface="Arial"/>
              <a:ea typeface="Arial"/>
              <a:cs typeface="Arial"/>
              <a:sym typeface="Arial"/>
            </a:endParaRPr>
          </a:p>
          <a:p>
            <a:pPr indent="-50800" lvl="0" marL="228600" rtl="0" algn="just">
              <a:lnSpc>
                <a:spcPct val="115000"/>
              </a:lnSpc>
              <a:spcBef>
                <a:spcPts val="1000"/>
              </a:spcBef>
              <a:spcAft>
                <a:spcPts val="0"/>
              </a:spcAft>
              <a:buClr>
                <a:schemeClr val="dk1"/>
              </a:buClr>
              <a:buSzPts val="2400"/>
              <a:buNone/>
            </a:pPr>
            <a:r>
              <a:rPr b="1" i="1" lang="en-US" sz="2400">
                <a:highlight>
                  <a:srgbClr val="00FFFF"/>
                </a:highlight>
                <a:latin typeface="Arial"/>
                <a:ea typeface="Arial"/>
                <a:cs typeface="Arial"/>
                <a:sym typeface="Arial"/>
              </a:rPr>
              <a:t>Nuestra invitación como formadores de futuros profesores:</a:t>
            </a:r>
            <a:r>
              <a:rPr i="1" lang="en-US" sz="2400">
                <a:highlight>
                  <a:srgbClr val="00FFFF"/>
                </a:highlight>
                <a:latin typeface="Arial"/>
                <a:ea typeface="Arial"/>
                <a:cs typeface="Arial"/>
                <a:sym typeface="Arial"/>
              </a:rPr>
              <a:t> Participen de este curso procurando identificar los aspectos que contribuyen a fortalecer la comprensión de la geometría escolar, tanto en el tratamiento del contenido como en el modelo de enseñanza.</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Cierre de Clase</a:t>
            </a:r>
            <a:endParaRPr/>
          </a:p>
        </p:txBody>
      </p:sp>
      <p:sp>
        <p:nvSpPr>
          <p:cNvPr id="771" name="Google Shape;771;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514350" lvl="0" marL="514350" rtl="0" algn="just">
              <a:lnSpc>
                <a:spcPct val="110000"/>
              </a:lnSpc>
              <a:spcBef>
                <a:spcPts val="0"/>
              </a:spcBef>
              <a:spcAft>
                <a:spcPts val="0"/>
              </a:spcAft>
              <a:buClr>
                <a:schemeClr val="dk1"/>
              </a:buClr>
              <a:buSzPts val="2800"/>
              <a:buFont typeface="Calibri"/>
              <a:buAutoNum type="arabicPeriod"/>
            </a:pPr>
            <a:r>
              <a:rPr lang="en-US"/>
              <a:t>¿Qué </a:t>
            </a:r>
            <a:r>
              <a:rPr lang="en-US"/>
              <a:t>entendemos</a:t>
            </a:r>
            <a:r>
              <a:rPr lang="en-US"/>
              <a:t> por </a:t>
            </a:r>
            <a:r>
              <a:rPr lang="en-US"/>
              <a:t>posición</a:t>
            </a:r>
            <a:r>
              <a:rPr lang="en-US"/>
              <a:t> relativa?</a:t>
            </a:r>
            <a:endParaRPr/>
          </a:p>
          <a:p>
            <a:pPr indent="-514350" lvl="0" marL="514350" rtl="0" algn="just">
              <a:lnSpc>
                <a:spcPct val="110000"/>
              </a:lnSpc>
              <a:spcBef>
                <a:spcPts val="1000"/>
              </a:spcBef>
              <a:spcAft>
                <a:spcPts val="0"/>
              </a:spcAft>
              <a:buClr>
                <a:schemeClr val="dk1"/>
              </a:buClr>
              <a:buSzPts val="2800"/>
              <a:buFont typeface="Calibri"/>
              <a:buAutoNum type="arabicPeriod"/>
            </a:pPr>
            <a:r>
              <a:rPr lang="en-US"/>
              <a:t>¿Qué </a:t>
            </a:r>
            <a:r>
              <a:rPr lang="en-US"/>
              <a:t>entendemos</a:t>
            </a:r>
            <a:r>
              <a:rPr lang="en-US"/>
              <a:t> por posición absoluta?</a:t>
            </a:r>
            <a:endParaRPr/>
          </a:p>
          <a:p>
            <a:pPr indent="-514350" lvl="0" marL="514350" rtl="0" algn="just">
              <a:lnSpc>
                <a:spcPct val="110000"/>
              </a:lnSpc>
              <a:spcBef>
                <a:spcPts val="1000"/>
              </a:spcBef>
              <a:spcAft>
                <a:spcPts val="0"/>
              </a:spcAft>
              <a:buClr>
                <a:schemeClr val="dk1"/>
              </a:buClr>
              <a:buSzPts val="2800"/>
              <a:buFont typeface="Calibri"/>
              <a:buAutoNum type="arabicPeriod"/>
            </a:pPr>
            <a:r>
              <a:rPr lang="en-US"/>
              <a:t>¿Cómo podrías explicar la utilidad de los sistemas absolutos de referencia?</a:t>
            </a:r>
            <a:endParaRPr/>
          </a:p>
          <a:p>
            <a:pPr indent="-514350" lvl="0" marL="514350" rtl="0" algn="just">
              <a:lnSpc>
                <a:spcPct val="110000"/>
              </a:lnSpc>
              <a:spcBef>
                <a:spcPts val="1000"/>
              </a:spcBef>
              <a:spcAft>
                <a:spcPts val="0"/>
              </a:spcAft>
              <a:buClr>
                <a:schemeClr val="dk1"/>
              </a:buClr>
              <a:buSzPts val="2800"/>
              <a:buFont typeface="Calibri"/>
              <a:buAutoNum type="arabicPeriod"/>
            </a:pPr>
            <a:r>
              <a:rPr lang="en-US"/>
              <a:t>¿Qué aspectos del plano cartesiano revisados en la clase NO quedan totalmente claros?</a:t>
            </a:r>
            <a:endParaRPr/>
          </a:p>
          <a:p>
            <a:pPr indent="-336550" lvl="0" marL="514350" rtl="0" algn="just">
              <a:lnSpc>
                <a:spcPct val="110000"/>
              </a:lnSpc>
              <a:spcBef>
                <a:spcPts val="1000"/>
              </a:spcBef>
              <a:spcAft>
                <a:spcPts val="0"/>
              </a:spcAft>
              <a:buClr>
                <a:schemeClr val="dk1"/>
              </a:buClr>
              <a:buSzPts val="2800"/>
              <a:buFont typeface="Calibri"/>
              <a:buNone/>
            </a:pPr>
            <a:r>
              <a:t/>
            </a:r>
            <a:endParaRPr/>
          </a:p>
          <a:p>
            <a:pPr indent="0" lvl="0" marL="0" rtl="0" algn="just">
              <a:lnSpc>
                <a:spcPct val="110000"/>
              </a:lnSpc>
              <a:spcBef>
                <a:spcPts val="1000"/>
              </a:spcBef>
              <a:spcAft>
                <a:spcPts val="0"/>
              </a:spcAft>
              <a:buClr>
                <a:schemeClr val="dk1"/>
              </a:buClr>
              <a:buSzPts val="2800"/>
              <a:buNone/>
            </a:pPr>
            <a:r>
              <a:t/>
            </a:r>
            <a:endParaRPr/>
          </a:p>
          <a:p>
            <a:pPr indent="0" lvl="0" marL="0" rtl="0" algn="just">
              <a:lnSpc>
                <a:spcPct val="110000"/>
              </a:lnSpc>
              <a:spcBef>
                <a:spcPts val="1000"/>
              </a:spcBef>
              <a:spcAft>
                <a:spcPts val="0"/>
              </a:spcAft>
              <a:buClr>
                <a:schemeClr val="dk1"/>
              </a:buClr>
              <a:buSzPts val="2800"/>
              <a:buNone/>
            </a:pPr>
            <a:r>
              <a:t/>
            </a:r>
            <a:endParaRPr/>
          </a:p>
        </p:txBody>
      </p:sp>
      <p:sp>
        <p:nvSpPr>
          <p:cNvPr id="772" name="Google Shape;772;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6" name="Shape 776"/>
        <p:cNvGrpSpPr/>
        <p:nvPr/>
      </p:nvGrpSpPr>
      <p:grpSpPr>
        <a:xfrm>
          <a:off x="0" y="0"/>
          <a:ext cx="0" cy="0"/>
          <a:chOff x="0" y="0"/>
          <a:chExt cx="0" cy="0"/>
        </a:xfrm>
      </p:grpSpPr>
      <p:sp>
        <p:nvSpPr>
          <p:cNvPr id="777" name="Google Shape;777;p76"/>
          <p:cNvSpPr txBox="1"/>
          <p:nvPr/>
        </p:nvSpPr>
        <p:spPr>
          <a:xfrm>
            <a:off x="789706" y="429467"/>
            <a:ext cx="9062218" cy="5231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CIERRE DE LA CLASE</a:t>
            </a:r>
            <a:endParaRPr/>
          </a:p>
        </p:txBody>
      </p:sp>
      <p:sp>
        <p:nvSpPr>
          <p:cNvPr id="778" name="Google Shape;778;p76"/>
          <p:cNvSpPr/>
          <p:nvPr/>
        </p:nvSpPr>
        <p:spPr>
          <a:xfrm>
            <a:off x="789706" y="1333027"/>
            <a:ext cx="10612587" cy="4323494"/>
          </a:xfrm>
          <a:prstGeom prst="rect">
            <a:avLst/>
          </a:prstGeom>
          <a:noFill/>
          <a:ln>
            <a:noFill/>
          </a:ln>
        </p:spPr>
        <p:txBody>
          <a:bodyPr anchorCtr="0" anchor="t" bIns="45700" lIns="91425" spcFirstLastPara="1" rIns="91425" wrap="square" tIns="45700">
            <a:noAutofit/>
          </a:bodyPr>
          <a:lstStyle/>
          <a:p>
            <a:pPr indent="0" lvl="0" marL="12700" marR="0" rtl="0" algn="just">
              <a:spcBef>
                <a:spcPts val="0"/>
              </a:spcBef>
              <a:spcAft>
                <a:spcPts val="0"/>
              </a:spcAft>
              <a:buNone/>
            </a:pPr>
            <a:r>
              <a:rPr b="1" lang="en-US" sz="2800">
                <a:solidFill>
                  <a:schemeClr val="dk1"/>
                </a:solidFill>
                <a:latin typeface="Calibri"/>
                <a:ea typeface="Calibri"/>
                <a:cs typeface="Calibri"/>
                <a:sym typeface="Calibri"/>
              </a:rPr>
              <a:t>En esta clase ustedes:</a:t>
            </a:r>
            <a:endParaRPr/>
          </a:p>
          <a:p>
            <a:pPr indent="0" lvl="0" marL="12700" marR="0" rtl="0" algn="just">
              <a:spcBef>
                <a:spcPts val="0"/>
              </a:spcBef>
              <a:spcAft>
                <a:spcPts val="0"/>
              </a:spcAft>
              <a:buNone/>
            </a:pPr>
            <a:r>
              <a:t/>
            </a:r>
            <a:endParaRPr sz="2800">
              <a:solidFill>
                <a:schemeClr val="dk1"/>
              </a:solidFill>
              <a:latin typeface="Calibri"/>
              <a:ea typeface="Calibri"/>
              <a:cs typeface="Calibri"/>
              <a:sym typeface="Calibri"/>
            </a:endParaRPr>
          </a:p>
          <a:p>
            <a:pPr indent="-342900" lvl="0" marL="355600" marR="0" rtl="0" algn="just">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Caracterizaron las posiciones relativas y absolutas de personas y objetos con relación a sí mismos y otros objetos.</a:t>
            </a:r>
            <a:endParaRPr/>
          </a:p>
          <a:p>
            <a:pPr indent="-342900" lvl="0" marL="355600" marR="0" rtl="0" algn="just">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Analizaron problemas que involucren la posición relativa y absolutas.</a:t>
            </a:r>
            <a:endParaRPr/>
          </a:p>
          <a:p>
            <a:pPr indent="0" lvl="0" marL="1270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1270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12700" marR="0" rtl="0" algn="just">
              <a:spcBef>
                <a:spcPts val="0"/>
              </a:spcBef>
              <a:spcAft>
                <a:spcPts val="0"/>
              </a:spcAft>
              <a:buNone/>
            </a:pPr>
            <a:r>
              <a:rPr b="1" lang="en-US" sz="2800">
                <a:solidFill>
                  <a:schemeClr val="dk1"/>
                </a:solidFill>
                <a:latin typeface="Calibri"/>
                <a:ea typeface="Calibri"/>
                <a:cs typeface="Calibri"/>
                <a:sym typeface="Calibri"/>
              </a:rPr>
              <a:t>En la próxima clase: </a:t>
            </a:r>
            <a:r>
              <a:rPr lang="en-US" sz="2800">
                <a:solidFill>
                  <a:schemeClr val="dk1"/>
                </a:solidFill>
                <a:latin typeface="Calibri"/>
                <a:ea typeface="Calibri"/>
                <a:cs typeface="Calibri"/>
                <a:sym typeface="Calibri"/>
              </a:rPr>
              <a:t>Trabajaremos desarrollando la visualización geométrica de figuras en 3D en el plano, por medio de las proyecciones.</a:t>
            </a:r>
            <a:endParaRPr sz="2200">
              <a:solidFill>
                <a:srgbClr val="595959"/>
              </a:solidFill>
              <a:latin typeface="Arial"/>
              <a:ea typeface="Arial"/>
              <a:cs typeface="Arial"/>
              <a:sym typeface="Arial"/>
            </a:endParaRPr>
          </a:p>
        </p:txBody>
      </p:sp>
      <p:sp>
        <p:nvSpPr>
          <p:cNvPr id="779" name="Google Shape;779;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88888"/>
              </a:buClr>
              <a:buSzPts val="1400"/>
              <a:buFont typeface="Calibri"/>
              <a:buNone/>
            </a:pPr>
            <a:r>
              <a:rPr lang="en-US"/>
              <a:t>Pedagogía en Matemática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8"/>
          <p:cNvPicPr preferRelativeResize="0"/>
          <p:nvPr/>
        </p:nvPicPr>
        <p:blipFill rotWithShape="1">
          <a:blip r:embed="rId3">
            <a:alphaModFix/>
          </a:blip>
          <a:srcRect b="0" l="0" r="0" t="0"/>
          <a:stretch/>
        </p:blipFill>
        <p:spPr>
          <a:xfrm>
            <a:off x="-1" y="-6731"/>
            <a:ext cx="7036905" cy="6864732"/>
          </a:xfrm>
          <a:prstGeom prst="rect">
            <a:avLst/>
          </a:prstGeom>
          <a:noFill/>
          <a:ln>
            <a:noFill/>
          </a:ln>
        </p:spPr>
      </p:pic>
      <p:sp>
        <p:nvSpPr>
          <p:cNvPr id="165" name="Google Shape;165;p8"/>
          <p:cNvSpPr txBox="1"/>
          <p:nvPr/>
        </p:nvSpPr>
        <p:spPr>
          <a:xfrm>
            <a:off x="7613374" y="460759"/>
            <a:ext cx="4134678"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Karla</a:t>
            </a:r>
            <a:r>
              <a:rPr lang="en-US" sz="2400">
                <a:solidFill>
                  <a:schemeClr val="dk1"/>
                </a:solidFill>
                <a:latin typeface="Calibri"/>
                <a:ea typeface="Calibri"/>
                <a:cs typeface="Calibri"/>
                <a:sym typeface="Calibri"/>
              </a:rPr>
              <a:t>: Vi una niña corriendo y chocó con un niño que apareció por su izquierda. </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Brian</a:t>
            </a:r>
            <a:r>
              <a:rPr lang="en-US" sz="2400">
                <a:solidFill>
                  <a:schemeClr val="dk1"/>
                </a:solidFill>
                <a:latin typeface="Calibri"/>
                <a:ea typeface="Calibri"/>
                <a:cs typeface="Calibri"/>
                <a:sym typeface="Calibri"/>
              </a:rPr>
              <a:t>: Yo vi una niña corriendo y cuando llegó a la esquina chocó con un niño que apareció por mi derecha. </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Danae</a:t>
            </a:r>
            <a:r>
              <a:rPr lang="en-US" sz="2400">
                <a:solidFill>
                  <a:schemeClr val="dk1"/>
                </a:solidFill>
                <a:latin typeface="Calibri"/>
                <a:ea typeface="Calibri"/>
                <a:cs typeface="Calibri"/>
                <a:sym typeface="Calibri"/>
              </a:rPr>
              <a:t>: Yo iba caminando por el pasillo, y desde mi izquierda apareció una niña corriendo que chocó al niño que llevaba la maqueta. </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Andrés</a:t>
            </a:r>
            <a:r>
              <a:rPr lang="en-US" sz="2400">
                <a:solidFill>
                  <a:schemeClr val="dk1"/>
                </a:solidFill>
                <a:latin typeface="Calibri"/>
                <a:ea typeface="Calibri"/>
                <a:cs typeface="Calibri"/>
                <a:sym typeface="Calibri"/>
              </a:rPr>
              <a:t>: En la esquina, desde mi derecha apareció una niña corriendo. </a:t>
            </a:r>
            <a:endParaRPr/>
          </a:p>
        </p:txBody>
      </p:sp>
      <p:sp>
        <p:nvSpPr>
          <p:cNvPr id="166" name="Google Shape;16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b="0" l="0" r="0" t="0"/>
          <a:stretch/>
        </p:blipFill>
        <p:spPr>
          <a:xfrm>
            <a:off x="-1" y="-6731"/>
            <a:ext cx="7036905" cy="6864732"/>
          </a:xfrm>
          <a:prstGeom prst="rect">
            <a:avLst/>
          </a:prstGeom>
          <a:noFill/>
          <a:ln>
            <a:noFill/>
          </a:ln>
        </p:spPr>
      </p:pic>
      <p:sp>
        <p:nvSpPr>
          <p:cNvPr id="172" name="Google Shape;172;p9"/>
          <p:cNvSpPr txBox="1"/>
          <p:nvPr/>
        </p:nvSpPr>
        <p:spPr>
          <a:xfrm>
            <a:off x="7613374" y="460759"/>
            <a:ext cx="4134678"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Karla</a:t>
            </a:r>
            <a:r>
              <a:rPr lang="en-US" sz="2400">
                <a:solidFill>
                  <a:schemeClr val="dk1"/>
                </a:solidFill>
                <a:latin typeface="Calibri"/>
                <a:ea typeface="Calibri"/>
                <a:cs typeface="Calibri"/>
                <a:sym typeface="Calibri"/>
              </a:rPr>
              <a:t>: Vi una niña corriendo y chocó con un niño que apareció por su izquierda. </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Brian</a:t>
            </a:r>
            <a:r>
              <a:rPr lang="en-US" sz="2400">
                <a:solidFill>
                  <a:schemeClr val="dk1"/>
                </a:solidFill>
                <a:latin typeface="Calibri"/>
                <a:ea typeface="Calibri"/>
                <a:cs typeface="Calibri"/>
                <a:sym typeface="Calibri"/>
              </a:rPr>
              <a:t>: Yo vi una niña corriendo y cuando llegó a la esquina chocó con un niño que apareció por mi derecha. </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Danae</a:t>
            </a:r>
            <a:r>
              <a:rPr lang="en-US" sz="2400">
                <a:solidFill>
                  <a:schemeClr val="dk1"/>
                </a:solidFill>
                <a:latin typeface="Calibri"/>
                <a:ea typeface="Calibri"/>
                <a:cs typeface="Calibri"/>
                <a:sym typeface="Calibri"/>
              </a:rPr>
              <a:t>: Yo iba caminando por el pasillo, y desde mi izquierda apareció una niña corriendo que chocó al niño que llevaba la maqueta. </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Andrés</a:t>
            </a:r>
            <a:r>
              <a:rPr lang="en-US" sz="2400">
                <a:solidFill>
                  <a:schemeClr val="dk1"/>
                </a:solidFill>
                <a:latin typeface="Calibri"/>
                <a:ea typeface="Calibri"/>
                <a:cs typeface="Calibri"/>
                <a:sym typeface="Calibri"/>
              </a:rPr>
              <a:t>: En la esquina, desde mi derecha apareció una niña corriendo. </a:t>
            </a:r>
            <a:endParaRPr/>
          </a:p>
        </p:txBody>
      </p:sp>
      <p:sp>
        <p:nvSpPr>
          <p:cNvPr id="173" name="Google Shape;173;p9"/>
          <p:cNvSpPr txBox="1"/>
          <p:nvPr/>
        </p:nvSpPr>
        <p:spPr>
          <a:xfrm>
            <a:off x="3193135" y="5539072"/>
            <a:ext cx="65063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K</a:t>
            </a:r>
            <a:endParaRPr/>
          </a:p>
        </p:txBody>
      </p:sp>
      <p:sp>
        <p:nvSpPr>
          <p:cNvPr id="174" name="Google Shape;174;p9"/>
          <p:cNvSpPr txBox="1"/>
          <p:nvPr/>
        </p:nvSpPr>
        <p:spPr>
          <a:xfrm>
            <a:off x="5770684" y="2871637"/>
            <a:ext cx="65063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D</a:t>
            </a:r>
            <a:endParaRPr/>
          </a:p>
        </p:txBody>
      </p:sp>
      <p:sp>
        <p:nvSpPr>
          <p:cNvPr id="175" name="Google Shape;175;p9"/>
          <p:cNvSpPr txBox="1"/>
          <p:nvPr/>
        </p:nvSpPr>
        <p:spPr>
          <a:xfrm>
            <a:off x="3193135" y="210932"/>
            <a:ext cx="65063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B</a:t>
            </a:r>
            <a:endParaRPr/>
          </a:p>
        </p:txBody>
      </p:sp>
      <p:sp>
        <p:nvSpPr>
          <p:cNvPr id="176" name="Google Shape;176;p9"/>
          <p:cNvSpPr txBox="1"/>
          <p:nvPr/>
        </p:nvSpPr>
        <p:spPr>
          <a:xfrm>
            <a:off x="443948" y="2871637"/>
            <a:ext cx="65063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A</a:t>
            </a:r>
            <a:endParaRPr/>
          </a:p>
        </p:txBody>
      </p:sp>
      <p:sp>
        <p:nvSpPr>
          <p:cNvPr id="177" name="Google Shape;17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Pedagogía en Matemática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2020-01-10T03:08:24Z</dcterms:created>
  <dc:creator>Jocelyn</dc:creator>
</cp:coreProperties>
</file>